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23" r:id="rId4"/>
    <p:sldMasterId id="2147483728" r:id="rId5"/>
    <p:sldMasterId id="2147483751" r:id="rId6"/>
  </p:sldMasterIdLst>
  <p:notesMasterIdLst>
    <p:notesMasterId r:id="rId24"/>
  </p:notesMasterIdLst>
  <p:handoutMasterIdLst>
    <p:handoutMasterId r:id="rId25"/>
  </p:handoutMasterIdLst>
  <p:sldIdLst>
    <p:sldId id="256" r:id="rId7"/>
    <p:sldId id="257" r:id="rId8"/>
    <p:sldId id="258" r:id="rId9"/>
    <p:sldId id="281" r:id="rId10"/>
    <p:sldId id="270" r:id="rId11"/>
    <p:sldId id="284" r:id="rId12"/>
    <p:sldId id="285" r:id="rId13"/>
    <p:sldId id="271" r:id="rId14"/>
    <p:sldId id="277" r:id="rId15"/>
    <p:sldId id="273" r:id="rId16"/>
    <p:sldId id="279" r:id="rId17"/>
    <p:sldId id="274" r:id="rId18"/>
    <p:sldId id="275" r:id="rId19"/>
    <p:sldId id="282" r:id="rId20"/>
    <p:sldId id="283" r:id="rId21"/>
    <p:sldId id="266" r:id="rId22"/>
    <p:sldId id="267" r:id="rId23"/>
  </p:sldIdLst>
  <p:sldSz cx="9144000" cy="6858000" type="screen4x3"/>
  <p:notesSz cx="6858000" cy="9144000"/>
  <p:embeddedFontLst>
    <p:embeddedFont>
      <p:font typeface="Verdana" panose="020B0604030504040204" pitchFamily="34" charset="0"/>
      <p:regular r:id="rId26"/>
      <p:bold r:id="rId27"/>
      <p:italic r:id="rId28"/>
      <p:boldItalic r:id="rId29"/>
    </p:embeddedFont>
    <p:embeddedFont>
      <p:font typeface="Candara" panose="020E0502030303020204" pitchFamily="3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Georgia" panose="02040502050405020303" pitchFamily="18"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8">
          <p15:clr>
            <a:srgbClr val="A4A3A4"/>
          </p15:clr>
        </p15:guide>
        <p15:guide id="2" orient="horz" pos="761">
          <p15:clr>
            <a:srgbClr val="A4A3A4"/>
          </p15:clr>
        </p15:guide>
        <p15:guide id="3" pos="185">
          <p15:clr>
            <a:srgbClr val="A4A3A4"/>
          </p15:clr>
        </p15:guide>
      </p15:sldGuideLst>
    </p:ext>
    <p:ext uri="{2D200454-40CA-4A62-9FC3-DE9A4176ACB9}">
      <p15:notesGuideLst xmlns:p15="http://schemas.microsoft.com/office/powerpoint/2012/main">
        <p15:guide id="1" orient="horz" pos="2750">
          <p15:clr>
            <a:srgbClr val="A4A3A4"/>
          </p15:clr>
        </p15:guide>
        <p15:guide id="2" orient="horz" pos="393">
          <p15:clr>
            <a:srgbClr val="A4A3A4"/>
          </p15:clr>
        </p15:guide>
        <p15:guide id="3" pos="12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8" autoAdjust="0"/>
    <p:restoredTop sz="82874" autoAdjust="0"/>
  </p:normalViewPr>
  <p:slideViewPr>
    <p:cSldViewPr snapToGrid="0" showGuides="1">
      <p:cViewPr varScale="1">
        <p:scale>
          <a:sx n="58" d="100"/>
          <a:sy n="58" d="100"/>
        </p:scale>
        <p:origin x="1520" y="48"/>
      </p:cViewPr>
      <p:guideLst>
        <p:guide orient="horz" pos="578"/>
        <p:guide orient="horz" pos="761"/>
        <p:guide pos="1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0" d="100"/>
          <a:sy n="70" d="100"/>
        </p:scale>
        <p:origin x="3240" y="78"/>
      </p:cViewPr>
      <p:guideLst>
        <p:guide orient="horz" pos="2750"/>
        <p:guide orient="horz" pos="393"/>
        <p:guide pos="12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smtClean="0"/>
              <a:t>DBMS/SQL				                  Getting Started with Database</a:t>
            </a: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5/18/2018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Page XX-#</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3366863061"/>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90185" y="623888"/>
            <a:ext cx="4679950" cy="3490912"/>
          </a:xfrm>
          <a:prstGeom prst="rect">
            <a:avLst/>
          </a:prstGeom>
          <a:noFill/>
          <a:ln w="12700">
            <a:solidFill>
              <a:prstClr val="black"/>
            </a:solidFill>
          </a:ln>
        </p:spPr>
        <p:txBody>
          <a:bodyPr vert="horz" lIns="91440" tIns="45720" rIns="91440" bIns="45720" rtlCol="0" anchor="ctr"/>
          <a:lstStyle/>
          <a:p>
            <a:r>
              <a:rPr lang="en-US" dirty="0" smtClean="0"/>
              <a:t>text</a:t>
            </a:r>
            <a:endParaRPr lang="en-US" dirty="0"/>
          </a:p>
        </p:txBody>
      </p:sp>
      <p:sp>
        <p:nvSpPr>
          <p:cNvPr id="5" name="Notes Placeholder 4"/>
          <p:cNvSpPr>
            <a:spLocks noGrp="1"/>
          </p:cNvSpPr>
          <p:nvPr>
            <p:ph type="body" sz="quarter" idx="3"/>
          </p:nvPr>
        </p:nvSpPr>
        <p:spPr>
          <a:xfrm>
            <a:off x="1907118" y="4297891"/>
            <a:ext cx="4679950" cy="42677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09665" y="507999"/>
            <a:ext cx="0" cy="8001000"/>
          </a:xfrm>
          <a:prstGeom prst="line">
            <a:avLst/>
          </a:prstGeom>
          <a:noFill/>
          <a:ln w="9525">
            <a:solidFill>
              <a:schemeClr val="tx1"/>
            </a:solidFill>
            <a:round/>
            <a:headEnd/>
            <a:tailEnd/>
          </a:ln>
          <a:effectLst/>
        </p:spPr>
        <p:txBody>
          <a:bodyPr/>
          <a:lstStyle/>
          <a:p>
            <a:endParaRPr lang="en-US"/>
          </a:p>
        </p:txBody>
      </p:sp>
      <p:sp>
        <p:nvSpPr>
          <p:cNvPr id="11" name="Rectangle 14"/>
          <p:cNvSpPr>
            <a:spLocks noChangeArrowheads="1"/>
          </p:cNvSpPr>
          <p:nvPr/>
        </p:nvSpPr>
        <p:spPr bwMode="auto">
          <a:xfrm>
            <a:off x="261257" y="152401"/>
            <a:ext cx="6480856" cy="203860"/>
          </a:xfrm>
          <a:prstGeom prst="rect">
            <a:avLst/>
          </a:prstGeom>
          <a:noFill/>
          <a:ln w="9525">
            <a:noFill/>
            <a:miter lim="800000"/>
            <a:headEnd/>
            <a:tailEnd/>
          </a:ln>
          <a:effectLst/>
        </p:spPr>
        <p:txBody>
          <a:bodyPr lIns="92446" tIns="46223" rIns="92446" bIns="46223" anchor="ctr" anchorCtr="0"/>
          <a:lstStyle/>
          <a:p>
            <a:r>
              <a:rPr lang="en-US" sz="1000" b="0" dirty="0" smtClean="0">
                <a:solidFill>
                  <a:schemeClr val="tx1"/>
                </a:solidFill>
                <a:latin typeface="Arial" panose="020B0604020202020204" pitchFamily="34" charset="0"/>
                <a:cs typeface="Arial" panose="020B0604020202020204" pitchFamily="34" charset="0"/>
              </a:rPr>
              <a:t>Basic Spring 4.0                                                                            	</a:t>
            </a:r>
            <a:r>
              <a:rPr lang="en-US" sz="1000" b="0" baseline="0" dirty="0" smtClean="0">
                <a:solidFill>
                  <a:schemeClr val="tx1"/>
                </a:solidFill>
                <a:latin typeface="Arial" panose="020B0604020202020204" pitchFamily="34" charset="0"/>
                <a:cs typeface="Arial" panose="020B0604020202020204" pitchFamily="34" charset="0"/>
              </a:rPr>
              <a:t>       </a:t>
            </a:r>
            <a:r>
              <a:rPr lang="en-US" sz="1000" b="0" dirty="0" smtClean="0">
                <a:solidFill>
                  <a:schemeClr val="tx1"/>
                </a:solidFill>
                <a:latin typeface="Arial" panose="020B0604020202020204" pitchFamily="34" charset="0"/>
                <a:cs typeface="Arial" panose="020B0604020202020204" pitchFamily="34" charset="0"/>
              </a:rPr>
              <a:t>Spring Expression Language (</a:t>
            </a:r>
            <a:r>
              <a:rPr lang="en-US" sz="1000" b="0" dirty="0" err="1" smtClean="0">
                <a:solidFill>
                  <a:schemeClr val="tx1"/>
                </a:solidFill>
                <a:latin typeface="Arial" panose="020B0604020202020204" pitchFamily="34" charset="0"/>
                <a:cs typeface="Arial" panose="020B0604020202020204" pitchFamily="34" charset="0"/>
              </a:rPr>
              <a:t>SpEL</a:t>
            </a:r>
            <a:r>
              <a:rPr lang="en-US" sz="1000" b="0" dirty="0" smtClean="0">
                <a:solidFill>
                  <a:schemeClr val="tx1"/>
                </a:solidFill>
                <a:latin typeface="Arial" panose="020B0604020202020204" pitchFamily="34" charset="0"/>
                <a:cs typeface="Arial" panose="020B0604020202020204" pitchFamily="34" charset="0"/>
              </a:rPr>
              <a:t>) </a:t>
            </a:r>
            <a:endParaRPr lang="en-US" sz="1000" b="0" dirty="0">
              <a:solidFill>
                <a:schemeClr val="tx1"/>
              </a:solidFill>
              <a:latin typeface="Arial" panose="020B0604020202020204" pitchFamily="34" charset="0"/>
              <a:cs typeface="Arial" panose="020B0604020202020204" pitchFamily="34" charset="0"/>
            </a:endParaRPr>
          </a:p>
        </p:txBody>
      </p:sp>
      <p:sp>
        <p:nvSpPr>
          <p:cNvPr id="7" name="Rectangle 14"/>
          <p:cNvSpPr>
            <a:spLocks noChangeArrowheads="1"/>
          </p:cNvSpPr>
          <p:nvPr/>
        </p:nvSpPr>
        <p:spPr bwMode="auto">
          <a:xfrm>
            <a:off x="3962793" y="8641978"/>
            <a:ext cx="2762530" cy="264516"/>
          </a:xfrm>
          <a:prstGeom prst="rect">
            <a:avLst/>
          </a:prstGeom>
          <a:noFill/>
          <a:ln w="9525">
            <a:noFill/>
            <a:miter lim="800000"/>
            <a:headEnd/>
            <a:tailEnd/>
          </a:ln>
          <a:effectLst/>
        </p:spPr>
        <p:txBody>
          <a:bodyPr lIns="92446" tIns="46223" rIns="92446" bIns="46223" anchor="ctr" anchorCtr="0"/>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dirty="0" smtClean="0">
                <a:latin typeface="Candara" pitchFamily="34" charset="0"/>
                <a:cs typeface="Arial" pitchFamily="34" charset="0"/>
              </a:rPr>
              <a:t>	</a:t>
            </a:r>
            <a:r>
              <a:rPr lang="en-US" sz="1200" baseline="0" dirty="0" smtClean="0">
                <a:latin typeface="Candara" pitchFamily="34" charset="0"/>
                <a:cs typeface="Arial" pitchFamily="34" charset="0"/>
              </a:rPr>
              <a:t>                      </a:t>
            </a:r>
            <a:r>
              <a:rPr lang="en-US" sz="1200" dirty="0" smtClean="0">
                <a:latin typeface="Candara" pitchFamily="34" charset="0"/>
                <a:cs typeface="Arial" pitchFamily="34" charset="0"/>
              </a:rPr>
              <a:t>Page 03-</a:t>
            </a:r>
            <a:fld id="{BD9FB300-F9DC-4669-88F4-967ABA23CC04}" type="slidenum">
              <a:rPr lang="en-US" sz="1200" smtClean="0">
                <a:latin typeface="Candara" pitchFamily="34" charset="0"/>
                <a:cs typeface="Arial"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200" dirty="0" smtClean="0">
                <a:latin typeface="Candara" pitchFamily="34" charset="0"/>
                <a:cs typeface="Arial" pitchFamily="34" charset="0"/>
              </a:rPr>
              <a:t> </a:t>
            </a:r>
          </a:p>
        </p:txBody>
      </p:sp>
      <p:sp>
        <p:nvSpPr>
          <p:cNvPr id="8" name="Text Box 9"/>
          <p:cNvSpPr txBox="1">
            <a:spLocks noChangeArrowheads="1"/>
          </p:cNvSpPr>
          <p:nvPr/>
        </p:nvSpPr>
        <p:spPr bwMode="auto">
          <a:xfrm>
            <a:off x="-1975" y="622181"/>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3170952791"/>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javabeat.net/annotations-in-java-5-0/"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javabeat.net/spring-boo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7388" y="623888"/>
            <a:ext cx="4635500" cy="3478212"/>
          </a:xfrm>
        </p:spPr>
      </p:sp>
      <p:sp>
        <p:nvSpPr>
          <p:cNvPr id="3" name="Notes Placeholder 2"/>
          <p:cNvSpPr>
            <a:spLocks noGrp="1"/>
          </p:cNvSpPr>
          <p:nvPr>
            <p:ph type="body" idx="1"/>
          </p:nvPr>
        </p:nvSpPr>
        <p:spPr>
          <a:xfrm>
            <a:off x="1974850" y="4365625"/>
            <a:ext cx="4619625" cy="4312658"/>
          </a:xfrm>
        </p:spPr>
        <p:txBody>
          <a:bodyPr>
            <a:normAutofit/>
          </a:bodyPr>
          <a:lstStyle/>
          <a:p>
            <a:endParaRPr lang="en-US" dirty="0"/>
          </a:p>
        </p:txBody>
      </p:sp>
      <p:sp>
        <p:nvSpPr>
          <p:cNvPr id="4" name="Text Box 9"/>
          <p:cNvSpPr txBox="1">
            <a:spLocks noChangeArrowheads="1"/>
          </p:cNvSpPr>
          <p:nvPr/>
        </p:nvSpPr>
        <p:spPr bwMode="auto">
          <a:xfrm>
            <a:off x="142875" y="1133475"/>
            <a:ext cx="1245658" cy="400110"/>
          </a:xfrm>
          <a:prstGeom prst="rect">
            <a:avLst/>
          </a:prstGeom>
          <a:noFill/>
          <a:ln w="9525">
            <a:noFill/>
            <a:miter lim="800000"/>
            <a:headEnd/>
            <a:tailEnd/>
          </a:ln>
          <a:effectLst/>
        </p:spPr>
        <p:txBody>
          <a:bodyPr wrap="square">
            <a:spAutoFit/>
          </a:bodyPr>
          <a:lstStyle/>
          <a:p>
            <a:pPr>
              <a:spcBef>
                <a:spcPct val="50000"/>
              </a:spcBef>
            </a:pPr>
            <a:r>
              <a:rPr lang="en-US" sz="1000" b="0" dirty="0" smtClean="0">
                <a:latin typeface="Arial" pitchFamily="34" charset="0"/>
                <a:cs typeface="Arial" pitchFamily="34" charset="0"/>
              </a:rPr>
              <a:t>Add instructor notes here. </a:t>
            </a:r>
            <a:endParaRPr lang="en-US" sz="1000" b="0" dirty="0">
              <a:latin typeface="Arial" pitchFamily="34" charset="0"/>
              <a:cs typeface="Arial" pitchFamily="34" charset="0"/>
            </a:endParaRPr>
          </a:p>
        </p:txBody>
      </p:sp>
    </p:spTree>
    <p:extLst>
      <p:ext uri="{BB962C8B-B14F-4D97-AF65-F5344CB8AC3E}">
        <p14:creationId xmlns:p14="http://schemas.microsoft.com/office/powerpoint/2010/main" val="1394608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Rot="1" noChangeAspect="1" noChangeArrowheads="1" noTextEdit="1"/>
          </p:cNvSpPr>
          <p:nvPr>
            <p:ph type="sldImg"/>
          </p:nvPr>
        </p:nvSpPr>
        <p:spPr>
          <a:xfrm>
            <a:off x="1909763" y="603250"/>
            <a:ext cx="4670425" cy="3503613"/>
          </a:xfrm>
          <a:ln/>
        </p:spPr>
      </p:sp>
      <p:sp>
        <p:nvSpPr>
          <p:cNvPr id="532483" name="Rectangle 3"/>
          <p:cNvSpPr>
            <a:spLocks noGrp="1" noChangeArrowheads="1"/>
          </p:cNvSpPr>
          <p:nvPr>
            <p:ph type="body" idx="1"/>
          </p:nvPr>
        </p:nvSpPr>
        <p:spPr>
          <a:xfrm>
            <a:off x="1974850" y="4365625"/>
            <a:ext cx="4558700" cy="3963988"/>
          </a:xfrm>
        </p:spPr>
        <p:txBody>
          <a:bodyPr/>
          <a:lstStyle/>
          <a:p>
            <a:endParaRPr lang="en-US" dirty="0"/>
          </a:p>
        </p:txBody>
      </p:sp>
      <p:sp>
        <p:nvSpPr>
          <p:cNvPr id="4" name="Text Box 4"/>
          <p:cNvSpPr txBox="1">
            <a:spLocks noChangeArrowheads="1"/>
          </p:cNvSpPr>
          <p:nvPr/>
        </p:nvSpPr>
        <p:spPr bwMode="auto">
          <a:xfrm>
            <a:off x="152400" y="1295400"/>
            <a:ext cx="1439333" cy="396875"/>
          </a:xfrm>
          <a:prstGeom prst="rect">
            <a:avLst/>
          </a:prstGeom>
          <a:noFill/>
          <a:ln w="9525">
            <a:noFill/>
            <a:miter lim="800000"/>
            <a:headEnd/>
            <a:tailEnd/>
          </a:ln>
          <a:effectLst/>
        </p:spPr>
        <p:txBody>
          <a:bodyPr wrap="square">
            <a:spAutoFit/>
          </a:bodyPr>
          <a:lstStyle/>
          <a:p>
            <a:r>
              <a:rPr lang="en-US" sz="1000" dirty="0">
                <a:latin typeface="Arial" pitchFamily="34" charset="0"/>
                <a:cs typeface="Arial" pitchFamily="34" charset="0"/>
              </a:rPr>
              <a:t>Additional notes for instructor</a:t>
            </a:r>
          </a:p>
        </p:txBody>
      </p:sp>
    </p:spTree>
    <p:extLst>
      <p:ext uri="{BB962C8B-B14F-4D97-AF65-F5344CB8AC3E}">
        <p14:creationId xmlns:p14="http://schemas.microsoft.com/office/powerpoint/2010/main" val="1601083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Rot="1" noChangeAspect="1" noChangeArrowheads="1" noTextEdit="1"/>
          </p:cNvSpPr>
          <p:nvPr>
            <p:ph type="sldImg"/>
          </p:nvPr>
        </p:nvSpPr>
        <p:spPr>
          <a:xfrm>
            <a:off x="1912938" y="603250"/>
            <a:ext cx="4670425" cy="3503613"/>
          </a:xfrm>
          <a:ln/>
        </p:spPr>
      </p:sp>
      <p:sp>
        <p:nvSpPr>
          <p:cNvPr id="534531" name="Rectangle 3"/>
          <p:cNvSpPr>
            <a:spLocks noGrp="1" noChangeArrowheads="1"/>
          </p:cNvSpPr>
          <p:nvPr>
            <p:ph type="body" idx="1"/>
          </p:nvPr>
        </p:nvSpPr>
        <p:spPr>
          <a:xfrm>
            <a:off x="1974850" y="4365625"/>
            <a:ext cx="4552383" cy="3963988"/>
          </a:xfrm>
        </p:spPr>
        <p:txBody>
          <a:bodyPr/>
          <a:lstStyle/>
          <a:p>
            <a:endParaRPr lang="en-US" dirty="0"/>
          </a:p>
        </p:txBody>
      </p:sp>
      <p:sp>
        <p:nvSpPr>
          <p:cNvPr id="4" name="Text Box 4"/>
          <p:cNvSpPr txBox="1">
            <a:spLocks noChangeArrowheads="1"/>
          </p:cNvSpPr>
          <p:nvPr/>
        </p:nvSpPr>
        <p:spPr bwMode="auto">
          <a:xfrm>
            <a:off x="152400" y="1295400"/>
            <a:ext cx="1320800" cy="396875"/>
          </a:xfrm>
          <a:prstGeom prst="rect">
            <a:avLst/>
          </a:prstGeom>
          <a:noFill/>
          <a:ln w="9525">
            <a:noFill/>
            <a:miter lim="800000"/>
            <a:headEnd/>
            <a:tailEnd/>
          </a:ln>
          <a:effectLst/>
        </p:spPr>
        <p:txBody>
          <a:bodyPr wrap="square">
            <a:spAutoFit/>
          </a:bodyPr>
          <a:lstStyle/>
          <a:p>
            <a:r>
              <a:rPr lang="en-US" sz="1000" dirty="0">
                <a:latin typeface="Arial" pitchFamily="34" charset="0"/>
                <a:cs typeface="Arial" pitchFamily="34" charset="0"/>
              </a:rPr>
              <a:t>Ans-1 </a:t>
            </a:r>
            <a:r>
              <a:rPr lang="en-US" sz="1000" dirty="0" smtClean="0">
                <a:latin typeface="Arial" pitchFamily="34" charset="0"/>
                <a:cs typeface="Arial" pitchFamily="34" charset="0"/>
              </a:rPr>
              <a:t>: Option 1</a:t>
            </a:r>
            <a:endParaRPr lang="en-US" sz="1000" dirty="0">
              <a:latin typeface="Arial" pitchFamily="34" charset="0"/>
              <a:cs typeface="Arial" pitchFamily="34" charset="0"/>
            </a:endParaRPr>
          </a:p>
          <a:p>
            <a:r>
              <a:rPr lang="en-US" sz="1000" dirty="0">
                <a:latin typeface="Arial" pitchFamily="34" charset="0"/>
                <a:cs typeface="Arial" pitchFamily="34" charset="0"/>
              </a:rPr>
              <a:t>Ans-2 : </a:t>
            </a:r>
            <a:r>
              <a:rPr lang="en-US" sz="1000" dirty="0" smtClean="0">
                <a:latin typeface="Arial" pitchFamily="34" charset="0"/>
                <a:cs typeface="Arial" pitchFamily="34" charset="0"/>
              </a:rPr>
              <a:t>Option 3</a:t>
            </a:r>
            <a:endParaRPr lang="en-US" sz="1000" dirty="0">
              <a:latin typeface="Arial" pitchFamily="34" charset="0"/>
              <a:cs typeface="Arial" pitchFamily="34" charset="0"/>
            </a:endParaRPr>
          </a:p>
        </p:txBody>
      </p:sp>
    </p:spTree>
    <p:extLst>
      <p:ext uri="{BB962C8B-B14F-4D97-AF65-F5344CB8AC3E}">
        <p14:creationId xmlns:p14="http://schemas.microsoft.com/office/powerpoint/2010/main" val="3547003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Rot="1" noChangeAspect="1" noChangeArrowheads="1" noTextEdit="1"/>
          </p:cNvSpPr>
          <p:nvPr>
            <p:ph type="sldImg"/>
          </p:nvPr>
        </p:nvSpPr>
        <p:spPr>
          <a:xfrm>
            <a:off x="1890713" y="603250"/>
            <a:ext cx="4670425" cy="3503613"/>
          </a:xfrm>
          <a:ln/>
        </p:spPr>
      </p:sp>
      <p:sp>
        <p:nvSpPr>
          <p:cNvPr id="395267" name="Rectangle 3"/>
          <p:cNvSpPr>
            <a:spLocks noGrp="1" noChangeArrowheads="1"/>
          </p:cNvSpPr>
          <p:nvPr>
            <p:ph type="body" idx="1"/>
          </p:nvPr>
        </p:nvSpPr>
        <p:spPr>
          <a:xfrm>
            <a:off x="1974850" y="4365625"/>
            <a:ext cx="4475262" cy="4033308"/>
          </a:xfrm>
          <a:ln/>
        </p:spPr>
        <p:txBody>
          <a:bodyPr/>
          <a:lstStyle/>
          <a:p>
            <a:endParaRPr lang="en-US" dirty="0"/>
          </a:p>
        </p:txBody>
      </p:sp>
      <p:sp>
        <p:nvSpPr>
          <p:cNvPr id="4" name="Text Box 4"/>
          <p:cNvSpPr txBox="1">
            <a:spLocks noChangeArrowheads="1"/>
          </p:cNvSpPr>
          <p:nvPr/>
        </p:nvSpPr>
        <p:spPr bwMode="auto">
          <a:xfrm>
            <a:off x="152400" y="1295400"/>
            <a:ext cx="1439333" cy="396875"/>
          </a:xfrm>
          <a:prstGeom prst="rect">
            <a:avLst/>
          </a:prstGeom>
          <a:noFill/>
          <a:ln w="9525">
            <a:noFill/>
            <a:miter lim="800000"/>
            <a:headEnd/>
            <a:tailEnd/>
          </a:ln>
          <a:effectLst/>
        </p:spPr>
        <p:txBody>
          <a:bodyPr wrap="square">
            <a:spAutoFit/>
          </a:bodyPr>
          <a:lstStyle/>
          <a:p>
            <a:r>
              <a:rPr lang="en-US" sz="1000" dirty="0">
                <a:latin typeface="Arial" pitchFamily="34" charset="0"/>
                <a:cs typeface="Arial" pitchFamily="34" charset="0"/>
              </a:rPr>
              <a:t>Explain the lesson coverage</a:t>
            </a:r>
          </a:p>
        </p:txBody>
      </p:sp>
    </p:spTree>
    <p:extLst>
      <p:ext uri="{BB962C8B-B14F-4D97-AF65-F5344CB8AC3E}">
        <p14:creationId xmlns:p14="http://schemas.microsoft.com/office/powerpoint/2010/main" val="3872327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Rot="1" noChangeAspect="1" noChangeArrowheads="1" noTextEdit="1"/>
          </p:cNvSpPr>
          <p:nvPr>
            <p:ph type="sldImg"/>
          </p:nvPr>
        </p:nvSpPr>
        <p:spPr>
          <a:xfrm>
            <a:off x="1887538" y="603250"/>
            <a:ext cx="4670425" cy="3503613"/>
          </a:xfrm>
          <a:ln/>
        </p:spPr>
      </p:sp>
      <p:sp>
        <p:nvSpPr>
          <p:cNvPr id="528387" name="Rectangle 3"/>
          <p:cNvSpPr>
            <a:spLocks noGrp="1" noChangeArrowheads="1"/>
          </p:cNvSpPr>
          <p:nvPr>
            <p:ph type="body" idx="1"/>
          </p:nvPr>
        </p:nvSpPr>
        <p:spPr>
          <a:xfrm>
            <a:off x="1974849" y="4365625"/>
            <a:ext cx="4561418" cy="4084108"/>
          </a:xfrm>
        </p:spPr>
        <p:txBody>
          <a:bodyPr>
            <a:normAutofit/>
          </a:bodyPr>
          <a:lstStyle/>
          <a:p>
            <a:pPr marL="190482" indent="-190482"/>
            <a:endParaRPr lang="en-US" dirty="0"/>
          </a:p>
        </p:txBody>
      </p:sp>
      <p:sp>
        <p:nvSpPr>
          <p:cNvPr id="4" name="Rectangle 4"/>
          <p:cNvSpPr>
            <a:spLocks noChangeArrowheads="1"/>
          </p:cNvSpPr>
          <p:nvPr/>
        </p:nvSpPr>
        <p:spPr bwMode="auto">
          <a:xfrm>
            <a:off x="152400" y="1219200"/>
            <a:ext cx="1388533" cy="3016210"/>
          </a:xfrm>
          <a:prstGeom prst="rect">
            <a:avLst/>
          </a:prstGeom>
          <a:noFill/>
          <a:ln w="9525">
            <a:noFill/>
            <a:miter lim="800000"/>
            <a:headEnd/>
            <a:tailEnd/>
          </a:ln>
          <a:effectLst/>
        </p:spPr>
        <p:txBody>
          <a:bodyPr wrap="square">
            <a:spAutoFit/>
          </a:bodyPr>
          <a:lstStyle/>
          <a:p>
            <a:r>
              <a:rPr lang="en-US" sz="1000" dirty="0">
                <a:latin typeface="Arial" pitchFamily="34" charset="0"/>
                <a:cs typeface="Arial" pitchFamily="34" charset="0"/>
              </a:rPr>
              <a:t>While there are several other Java expression languages available, OGNL, MVEL, and </a:t>
            </a:r>
            <a:r>
              <a:rPr lang="en-US" sz="1000" dirty="0" err="1">
                <a:latin typeface="Arial" pitchFamily="34" charset="0"/>
                <a:cs typeface="Arial" pitchFamily="34" charset="0"/>
              </a:rPr>
              <a:t>JBoss</a:t>
            </a:r>
            <a:r>
              <a:rPr lang="en-US" sz="1000" dirty="0">
                <a:latin typeface="Arial" pitchFamily="34" charset="0"/>
                <a:cs typeface="Arial" pitchFamily="34" charset="0"/>
              </a:rPr>
              <a:t> EL, to name</a:t>
            </a:r>
          </a:p>
          <a:p>
            <a:r>
              <a:rPr lang="en-US" sz="1000" dirty="0">
                <a:latin typeface="Arial" pitchFamily="34" charset="0"/>
                <a:cs typeface="Arial" pitchFamily="34" charset="0"/>
              </a:rPr>
              <a:t>a few, the Spring Expression Language was created to provide the Spring community with a single well</a:t>
            </a:r>
          </a:p>
          <a:p>
            <a:r>
              <a:rPr lang="en-US" sz="1000" dirty="0">
                <a:latin typeface="Arial" pitchFamily="34" charset="0"/>
                <a:cs typeface="Arial" pitchFamily="34" charset="0"/>
              </a:rPr>
              <a:t>supported expression language that can be used across all the products in the Spring portfolio.</a:t>
            </a:r>
          </a:p>
        </p:txBody>
      </p:sp>
    </p:spTree>
    <p:extLst>
      <p:ext uri="{BB962C8B-B14F-4D97-AF65-F5344CB8AC3E}">
        <p14:creationId xmlns:p14="http://schemas.microsoft.com/office/powerpoint/2010/main" val="1103512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3413" y="623888"/>
            <a:ext cx="4654550" cy="3490912"/>
          </a:xfrm>
        </p:spPr>
      </p:sp>
      <p:sp>
        <p:nvSpPr>
          <p:cNvPr id="3" name="Notes Placeholder 2"/>
          <p:cNvSpPr>
            <a:spLocks noGrp="1"/>
          </p:cNvSpPr>
          <p:nvPr>
            <p:ph type="body" idx="1"/>
          </p:nvPr>
        </p:nvSpPr>
        <p:spPr/>
        <p:txBody>
          <a:bodyPr>
            <a:normAutofit/>
          </a:bodyPr>
          <a:lstStyle/>
          <a:p>
            <a:pPr marL="190482" indent="-190482"/>
            <a:r>
              <a:rPr lang="en-US" dirty="0" smtClean="0"/>
              <a:t>Annotating a class with the </a:t>
            </a:r>
            <a:r>
              <a:rPr lang="en-US" b="1" dirty="0" smtClean="0"/>
              <a:t>@Configuration</a:t>
            </a:r>
            <a:r>
              <a:rPr lang="en-US" dirty="0" smtClean="0"/>
              <a:t> indicates that the class can be used by the Spring IoC container as a source of bean definitions.</a:t>
            </a:r>
          </a:p>
          <a:p>
            <a:endParaRPr lang="en-US" dirty="0"/>
          </a:p>
        </p:txBody>
      </p:sp>
    </p:spTree>
    <p:extLst>
      <p:ext uri="{BB962C8B-B14F-4D97-AF65-F5344CB8AC3E}">
        <p14:creationId xmlns:p14="http://schemas.microsoft.com/office/powerpoint/2010/main" val="3119660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3413" y="623888"/>
            <a:ext cx="4654550" cy="34909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14993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3413" y="623888"/>
            <a:ext cx="4654550" cy="34909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743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3413" y="623888"/>
            <a:ext cx="4654550" cy="3490912"/>
          </a:xfrm>
        </p:spPr>
      </p:sp>
      <p:sp>
        <p:nvSpPr>
          <p:cNvPr id="3" name="Notes Placeholder 2"/>
          <p:cNvSpPr>
            <a:spLocks noGrp="1"/>
          </p:cNvSpPr>
          <p:nvPr>
            <p:ph type="body" idx="1"/>
          </p:nvPr>
        </p:nvSpPr>
        <p:spPr/>
        <p:txBody>
          <a:bodyPr/>
          <a:lstStyle/>
          <a:p>
            <a:r>
              <a:rPr lang="en-US" dirty="0" smtClean="0"/>
              <a:t>Bean in spring can be created in java file instead of </a:t>
            </a:r>
            <a:r>
              <a:rPr lang="en-US" dirty="0" err="1" smtClean="0"/>
              <a:t>XML,too</a:t>
            </a:r>
            <a:r>
              <a:rPr lang="en-US" dirty="0" smtClean="0"/>
              <a:t>. They are created with the help of @Configuration. And that application configuration is loaded</a:t>
            </a:r>
          </a:p>
          <a:p>
            <a:r>
              <a:rPr lang="en-US" dirty="0" smtClean="0"/>
              <a:t> by AnnotationConfigApplicationContext in spring container.</a:t>
            </a:r>
          </a:p>
          <a:p>
            <a:endParaRPr lang="en-U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err="1" smtClean="0"/>
              <a:t>ApplicationContext</a:t>
            </a:r>
            <a:r>
              <a:rPr lang="en-US" sz="1000" dirty="0" smtClean="0"/>
              <a:t> </a:t>
            </a:r>
            <a:r>
              <a:rPr lang="en-US" sz="1000" dirty="0" err="1" smtClean="0"/>
              <a:t>ctx</a:t>
            </a:r>
            <a:r>
              <a:rPr lang="en-US" sz="1000" dirty="0" smtClean="0"/>
              <a:t>= new      AnnotationConfigApplicationContext(</a:t>
            </a:r>
            <a:r>
              <a:rPr lang="en-US" sz="1000" dirty="0" err="1" smtClean="0"/>
              <a:t>MyBookConfig.class</a:t>
            </a:r>
            <a:r>
              <a:rPr lang="en-US" sz="1000" dirty="0" smtClean="0"/>
              <a:t>);</a:t>
            </a:r>
            <a:endParaRPr lang="en-US" dirty="0" smtClean="0"/>
          </a:p>
          <a:p>
            <a:r>
              <a:rPr lang="en-US" dirty="0" smtClean="0"/>
              <a:t>	Create a new AnnotationConfigApplicationContext, deriving bean definitions from the given annotated classes and automatically refreshing the context.</a:t>
            </a:r>
          </a:p>
          <a:p>
            <a:endParaRPr lang="en-US" dirty="0" smtClean="0"/>
          </a:p>
          <a:p>
            <a:pPr marL="171450" indent="-171450">
              <a:buFont typeface="Arial" panose="020B0604020202020204" pitchFamily="34" charset="0"/>
              <a:buChar char="•"/>
            </a:pPr>
            <a:r>
              <a:rPr lang="en-US" dirty="0" smtClean="0"/>
              <a:t> AnnotationConfigApplicationContext has the </a:t>
            </a:r>
            <a:r>
              <a:rPr lang="en-US" i="1" dirty="0" smtClean="0"/>
              <a:t>register</a:t>
            </a:r>
            <a:r>
              <a:rPr lang="en-US" dirty="0" smtClean="0"/>
              <a:t> method as well  that accepts the bean configuration class. </a:t>
            </a:r>
          </a:p>
          <a:p>
            <a:pPr marL="171450" indent="-171450">
              <a:buFont typeface="Arial" panose="020B0604020202020204" pitchFamily="34" charset="0"/>
              <a:buChar char="•"/>
            </a:pPr>
            <a:r>
              <a:rPr lang="en-US" dirty="0" smtClean="0"/>
              <a:t> AnnotationConfigApplicationContext provides the method </a:t>
            </a:r>
            <a:r>
              <a:rPr lang="en-US" i="1" dirty="0" err="1" smtClean="0"/>
              <a:t>getBean</a:t>
            </a:r>
            <a:r>
              <a:rPr lang="en-US" dirty="0" smtClean="0"/>
              <a:t> to get the bean object. </a:t>
            </a:r>
            <a:br>
              <a:rPr lang="en-US" dirty="0" smtClean="0"/>
            </a:br>
            <a:endParaRPr lang="en-US" dirty="0"/>
          </a:p>
        </p:txBody>
      </p:sp>
    </p:spTree>
    <p:extLst>
      <p:ext uri="{BB962C8B-B14F-4D97-AF65-F5344CB8AC3E}">
        <p14:creationId xmlns:p14="http://schemas.microsoft.com/office/powerpoint/2010/main" val="4282476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3413" y="623888"/>
            <a:ext cx="4654550" cy="34909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83967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3413" y="623888"/>
            <a:ext cx="4654550" cy="3490912"/>
          </a:xfrm>
        </p:spPr>
      </p:sp>
      <p:sp>
        <p:nvSpPr>
          <p:cNvPr id="3" name="Notes Placeholder 2"/>
          <p:cNvSpPr>
            <a:spLocks noGrp="1"/>
          </p:cNvSpPr>
          <p:nvPr>
            <p:ph type="body" idx="1"/>
          </p:nvPr>
        </p:nvSpPr>
        <p:spPr/>
        <p:txBody>
          <a:bodyPr/>
          <a:lstStyle/>
          <a:p>
            <a:pPr marL="228600" indent="-228600">
              <a:buAutoNum type="arabicParenR"/>
            </a:pPr>
            <a:r>
              <a:rPr lang="en-US" dirty="0" smtClean="0">
                <a:effectLst/>
              </a:rPr>
              <a:t>@</a:t>
            </a:r>
            <a:r>
              <a:rPr lang="en-US" dirty="0" err="1" smtClean="0">
                <a:effectLst/>
              </a:rPr>
              <a:t>EnableAutoConfiguration</a:t>
            </a:r>
            <a:r>
              <a:rPr lang="en-US" dirty="0" smtClean="0">
                <a:effectLst/>
              </a:rPr>
              <a:t> annotation auto-configures the beans that are present in the </a:t>
            </a:r>
            <a:r>
              <a:rPr lang="en-US" dirty="0" err="1" smtClean="0">
                <a:effectLst/>
              </a:rPr>
              <a:t>classpath</a:t>
            </a:r>
            <a:r>
              <a:rPr lang="en-US" dirty="0" smtClean="0">
                <a:effectLst/>
              </a:rPr>
              <a:t>. This simplifies the developers work by guessing the required beans from the </a:t>
            </a:r>
            <a:r>
              <a:rPr lang="en-US" dirty="0" err="1" smtClean="0">
                <a:effectLst/>
              </a:rPr>
              <a:t>classpath</a:t>
            </a:r>
            <a:r>
              <a:rPr lang="en-US" dirty="0" smtClean="0">
                <a:effectLst/>
              </a:rPr>
              <a:t> and configure it to run the application. This </a:t>
            </a:r>
            <a:r>
              <a:rPr lang="en-US" dirty="0" smtClean="0">
                <a:effectLst/>
                <a:hlinkClick r:id="rId3"/>
              </a:rPr>
              <a:t>annotation</a:t>
            </a:r>
            <a:r>
              <a:rPr lang="en-US" dirty="0" smtClean="0">
                <a:effectLst/>
              </a:rPr>
              <a:t> is part of the </a:t>
            </a:r>
            <a:r>
              <a:rPr lang="en-US" dirty="0" smtClean="0">
                <a:effectLst/>
                <a:hlinkClick r:id="rId4"/>
              </a:rPr>
              <a:t>spring boot</a:t>
            </a:r>
            <a:r>
              <a:rPr lang="en-US" dirty="0" smtClean="0">
                <a:effectLst/>
              </a:rPr>
              <a:t> project.</a:t>
            </a:r>
          </a:p>
          <a:p>
            <a:pPr marL="228600" indent="-228600">
              <a:buAutoNum type="arabicParenR"/>
            </a:pPr>
            <a:r>
              <a:rPr lang="en-US" dirty="0" smtClean="0"/>
              <a:t>With the spring boot 1.2.0 release, the need for this annotation has been reduced because there is an alternative  annotation @</a:t>
            </a:r>
            <a:r>
              <a:rPr lang="en-US" dirty="0" err="1" smtClean="0"/>
              <a:t>SpringBootApplication</a:t>
            </a:r>
            <a:r>
              <a:rPr lang="en-US" dirty="0" smtClean="0"/>
              <a:t> which  combines the three annotations</a:t>
            </a:r>
            <a:r>
              <a:rPr lang="en-US" baseline="0" dirty="0" smtClean="0"/>
              <a:t>  </a:t>
            </a:r>
            <a:r>
              <a:rPr lang="en-US" dirty="0" smtClean="0"/>
              <a:t> @Configuration,@</a:t>
            </a:r>
            <a:r>
              <a:rPr lang="en-US" dirty="0" err="1" smtClean="0"/>
              <a:t>EnableAutoConfiguration</a:t>
            </a:r>
            <a:r>
              <a:rPr lang="en-US" dirty="0" smtClean="0"/>
              <a:t>  and  @</a:t>
            </a:r>
            <a:r>
              <a:rPr lang="en-US" dirty="0" err="1" smtClean="0"/>
              <a:t>ComponentScan</a:t>
            </a:r>
            <a:r>
              <a:rPr lang="en-US" dirty="0" smtClean="0"/>
              <a:t>.</a:t>
            </a:r>
            <a:endParaRPr lang="en-US" dirty="0"/>
          </a:p>
        </p:txBody>
      </p:sp>
    </p:spTree>
    <p:extLst>
      <p:ext uri="{BB962C8B-B14F-4D97-AF65-F5344CB8AC3E}">
        <p14:creationId xmlns:p14="http://schemas.microsoft.com/office/powerpoint/2010/main" val="14162197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1.png"/><Relationship Id="rId14" Type="http://schemas.openxmlformats.org/officeDocument/2006/relationships/hyperlink" Target="http://www.capgemini.com/"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8.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svg"/><Relationship Id="rId2" Type="http://schemas.openxmlformats.org/officeDocument/2006/relationships/image" Target="../media/image29.pn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8.e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050232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523563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80748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07088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2932581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375338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271871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683949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521081374"/>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72894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054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73189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21385933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8157833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22340438"/>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959974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04519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0277285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61707714"/>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82310462"/>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627387"/>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6413108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17022551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1459641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042922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353944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704790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1182556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495161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2947636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37760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6600910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47758051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1618708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20309718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28799515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259146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25911721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7481324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538428811"/>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74406640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8620018"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p:custDataLst>
              <p:tags r:id="rId2"/>
            </p:custDataLst>
          </p:nvPr>
        </p:nvSpPr>
        <p:spPr>
          <a:xfrm>
            <a:off x="2578814" y="5134568"/>
            <a:ext cx="5352835"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endParaRPr lang="fr-FR" dirty="0" smtClean="0"/>
          </a:p>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698651669"/>
      </p:ext>
    </p:extLst>
  </p:cSld>
  <p:clrMapOvr>
    <a:masterClrMapping/>
  </p:clrMapOvr>
  <p:timing>
    <p:tnLst>
      <p:par>
        <p:cTn id="1" dur="indefinite" restart="never" nodeType="tmRoot"/>
      </p:par>
    </p:tnLst>
  </p:timing>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34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543561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360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7064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67934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image" Target="../media/image4.svg"/><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image" Target="../media/image1.png"/><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theme" Target="../theme/theme2.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image" Target="../media/image1.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image" Target="../media/image4.sv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424029"/>
          </a:xfrm>
          <a:prstGeom prst="rect">
            <a:avLst/>
          </a:prstGeom>
        </p:spPr>
        <p:txBody>
          <a:bodyPr vert="horz" lIns="0" tIns="0" rIns="0" bIns="0" rtlCol="0" anchor="t">
            <a:normAutofit/>
          </a:bodyPr>
          <a:lstStyle/>
          <a:p>
            <a:pPr lvl="0">
              <a:lnSpc>
                <a:spcPts val="2250"/>
              </a:lnSpc>
            </a:pPr>
            <a:r>
              <a:rPr lang="en-US" dirty="0"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066716"/>
            <a:ext cx="8528209" cy="4697497"/>
          </a:xfrm>
          <a:prstGeom prst="rect">
            <a:avLst/>
          </a:prstGeom>
        </p:spPr>
        <p:txBody>
          <a:bodyPr vert="horz" lIns="0" tIns="0" rIns="0" bIns="0" rtlCol="0">
            <a:normAutofit/>
          </a:bodyPr>
          <a:lstStyle/>
          <a:p>
            <a:pPr lvl="0"/>
            <a:r>
              <a:rPr lang="en-US" dirty="0" smtClean="0"/>
              <a:t>  </a:t>
            </a:r>
          </a:p>
          <a:p>
            <a:pPr lvl="0"/>
            <a:r>
              <a:rPr lang="en-US" dirty="0" smtClean="0"/>
              <a:t>Edit </a:t>
            </a:r>
            <a:r>
              <a:rPr lang="en-US" dirty="0"/>
              <a:t>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0">
            <a:extLst>
              <a:ext uri="{96DAC541-7B7A-43D3-8B79-37D633B846F1}">
                <asvg:svgBlip xmlns:asvg="http://schemas.microsoft.com/office/drawing/2016/SVG/main" xmlns="" r:embed="rId11"/>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47505569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68" r:id="rId5"/>
    <p:sldLayoutId id="2147483769" r:id="rId6"/>
    <p:sldLayoutId id="2147483770" r:id="rId7"/>
    <p:sldLayoutId id="2147483771" r:id="rId8"/>
  </p:sldLayoutIdLst>
  <p:txStyles>
    <p:titleStyle>
      <a:lvl1pPr algn="l" defTabSz="685800" rtl="0" eaLnBrk="1" latinLnBrk="0" hangingPunct="1">
        <a:lnSpc>
          <a:spcPct val="90000"/>
        </a:lnSpc>
        <a:spcBef>
          <a:spcPct val="0"/>
        </a:spcBef>
        <a:buNone/>
        <a:defRPr lang="pt-PT"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200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20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5"/>
            <a:ext cx="8262453" cy="478764"/>
          </a:xfrm>
          <a:prstGeom prst="rect">
            <a:avLst/>
          </a:prstGeom>
        </p:spPr>
        <p:txBody>
          <a:bodyPr vert="horz" lIns="0" tIns="0" rIns="0" bIns="0" rtlCol="0" anchor="t">
            <a:normAutofit/>
          </a:bodyPr>
          <a:lstStyle/>
          <a:p>
            <a:pPr lvl="0">
              <a:lnSpc>
                <a:spcPts val="2250"/>
              </a:lnSpc>
            </a:pPr>
            <a:r>
              <a:rPr lang="en-US" dirty="0"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171254"/>
            <a:ext cx="8528209" cy="5281935"/>
          </a:xfrm>
          <a:prstGeom prst="rect">
            <a:avLst/>
          </a:prstGeom>
        </p:spPr>
        <p:txBody>
          <a:bodyPr vert="horz" lIns="0" tIns="0" rIns="0" bIns="0" rtlCol="0">
            <a:normAutofit/>
          </a:bodyPr>
          <a:lstStyle/>
          <a:p>
            <a:pPr lvl="0"/>
            <a:endParaRPr lang="en-US" dirty="0" smtClean="0"/>
          </a:p>
          <a:p>
            <a:pPr lvl="0"/>
            <a:r>
              <a:rPr lang="en-US" dirty="0" smtClean="0"/>
              <a:t>Edit </a:t>
            </a:r>
            <a:r>
              <a:rPr lang="en-US" dirty="0"/>
              <a:t>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89154285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Lst>
  <p:txStyles>
    <p:titleStyle>
      <a:lvl1pPr algn="l" defTabSz="685800" rtl="0" eaLnBrk="1" latinLnBrk="0" hangingPunct="1">
        <a:lnSpc>
          <a:spcPct val="90000"/>
        </a:lnSpc>
        <a:spcBef>
          <a:spcPct val="0"/>
        </a:spcBef>
        <a:buNone/>
        <a:defRPr lang="pt-PT"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200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8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318274576"/>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1"/>
          <p:cNvSpPr>
            <a:spLocks noGrp="1"/>
          </p:cNvSpPr>
          <p:nvPr>
            <p:ph type="body" sz="quarter" idx="11"/>
          </p:nvPr>
        </p:nvSpPr>
        <p:spPr>
          <a:xfrm>
            <a:off x="1665514" y="544285"/>
            <a:ext cx="6923314" cy="576944"/>
          </a:xfrm>
        </p:spPr>
        <p:txBody>
          <a:bodyPr>
            <a:normAutofit/>
          </a:bodyPr>
          <a:lstStyle/>
          <a:p>
            <a:pPr algn="l"/>
            <a:r>
              <a:rPr lang="en-US" sz="2400" dirty="0" smtClean="0"/>
              <a:t>Lesson 3: Spring Java Base Configuration</a:t>
            </a:r>
            <a:endParaRPr lang="en-US" sz="2400" dirty="0"/>
          </a:p>
        </p:txBody>
      </p:sp>
      <p:sp>
        <p:nvSpPr>
          <p:cNvPr id="11" name="Title 10"/>
          <p:cNvSpPr>
            <a:spLocks noGrp="1"/>
          </p:cNvSpPr>
          <p:nvPr>
            <p:ph type="ctrTitle" idx="4294967295"/>
          </p:nvPr>
        </p:nvSpPr>
        <p:spPr>
          <a:xfrm>
            <a:off x="348343" y="3438299"/>
            <a:ext cx="3211286" cy="371701"/>
          </a:xfrm>
        </p:spPr>
        <p:txBody>
          <a:bodyPr>
            <a:normAutofit/>
          </a:bodyPr>
          <a:lstStyle/>
          <a:p>
            <a:r>
              <a:rPr lang="en-US" b="0" dirty="0" smtClean="0">
                <a:ea typeface="+mn-ea"/>
                <a:cs typeface="+mn-cs"/>
              </a:rPr>
              <a:t>     Basic </a:t>
            </a:r>
            <a:r>
              <a:rPr lang="en-US" b="0" dirty="0">
                <a:ea typeface="+mn-ea"/>
                <a:cs typeface="+mn-cs"/>
              </a:rPr>
              <a:t>Spring </a:t>
            </a:r>
            <a:r>
              <a:rPr lang="en-US" b="0" dirty="0" smtClean="0">
                <a:ea typeface="+mn-ea"/>
                <a:cs typeface="+mn-cs"/>
              </a:rPr>
              <a:t>5.0</a:t>
            </a:r>
            <a:endParaRPr lang="en-US" b="0" dirty="0">
              <a:ea typeface="+mn-ea"/>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01" y="418452"/>
            <a:ext cx="8312649" cy="797265"/>
          </a:xfrm>
        </p:spPr>
        <p:txBody>
          <a:bodyPr>
            <a:normAutofit/>
          </a:bodyPr>
          <a:lstStyle/>
          <a:p>
            <a:r>
              <a:rPr lang="en-US" dirty="0" smtClean="0"/>
              <a:t>3.3  </a:t>
            </a:r>
            <a:r>
              <a:rPr lang="en-US" dirty="0"/>
              <a:t>Example 	- </a:t>
            </a:r>
            <a:r>
              <a:rPr lang="en-US" dirty="0" smtClean="0"/>
              <a:t>Book </a:t>
            </a:r>
            <a:r>
              <a:rPr lang="en-US" dirty="0"/>
              <a:t>.java</a:t>
            </a:r>
          </a:p>
        </p:txBody>
      </p:sp>
      <p:sp>
        <p:nvSpPr>
          <p:cNvPr id="3" name="Content Placeholder 2"/>
          <p:cNvSpPr>
            <a:spLocks noGrp="1"/>
          </p:cNvSpPr>
          <p:nvPr>
            <p:ph idx="1"/>
          </p:nvPr>
        </p:nvSpPr>
        <p:spPr>
          <a:xfrm>
            <a:off x="863600" y="1405502"/>
            <a:ext cx="6995886" cy="4636287"/>
          </a:xfrm>
        </p:spPr>
        <p:txBody>
          <a:bodyPr>
            <a:normAutofit/>
          </a:bodyPr>
          <a:lstStyle/>
          <a:p>
            <a:pPr marL="0" indent="0">
              <a:buNone/>
            </a:pPr>
            <a:endParaRPr lang="en-US" sz="7200" dirty="0" smtClean="0"/>
          </a:p>
          <a:p>
            <a:pPr marL="0" indent="0">
              <a:buNone/>
            </a:pPr>
            <a:endParaRPr lang="en-US" sz="6400" dirty="0" smtClean="0"/>
          </a:p>
          <a:p>
            <a:pPr marL="0" indent="0">
              <a:buNone/>
            </a:pPr>
            <a:endParaRPr lang="en-US" dirty="0" smtClean="0"/>
          </a:p>
          <a:p>
            <a:pPr marL="0" indent="0">
              <a:buNone/>
            </a:pPr>
            <a:r>
              <a:rPr lang="en-US" dirty="0" smtClean="0"/>
              <a:t>		</a:t>
            </a:r>
            <a:endParaRPr lang="en-US" dirty="0"/>
          </a:p>
        </p:txBody>
      </p:sp>
      <p:grpSp>
        <p:nvGrpSpPr>
          <p:cNvPr id="6" name="Group 5"/>
          <p:cNvGrpSpPr/>
          <p:nvPr/>
        </p:nvGrpSpPr>
        <p:grpSpPr>
          <a:xfrm>
            <a:off x="598232" y="1221160"/>
            <a:ext cx="8034621" cy="5214257"/>
            <a:chOff x="598232" y="1221160"/>
            <a:chExt cx="8034621" cy="5214257"/>
          </a:xfrm>
        </p:grpSpPr>
        <p:sp>
          <p:nvSpPr>
            <p:cNvPr id="4" name="Rounded Rectangle 3"/>
            <p:cNvSpPr/>
            <p:nvPr/>
          </p:nvSpPr>
          <p:spPr>
            <a:xfrm>
              <a:off x="598232" y="1221160"/>
              <a:ext cx="8034621" cy="52142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228348" y="1410945"/>
              <a:ext cx="6792686" cy="4801314"/>
            </a:xfrm>
            <a:prstGeom prst="rect">
              <a:avLst/>
            </a:prstGeom>
            <a:noFill/>
          </p:spPr>
          <p:txBody>
            <a:bodyPr wrap="square" rtlCol="0">
              <a:spAutoFit/>
            </a:bodyPr>
            <a:lstStyle/>
            <a:p>
              <a:r>
                <a:rPr lang="en-US" dirty="0"/>
                <a:t>package </a:t>
              </a:r>
              <a:r>
                <a:rPr lang="en-US" dirty="0" err="1"/>
                <a:t>com.cg.bean</a:t>
              </a:r>
              <a:r>
                <a:rPr lang="en-US" dirty="0"/>
                <a:t>;</a:t>
              </a:r>
            </a:p>
            <a:p>
              <a:r>
                <a:rPr lang="en-US" dirty="0"/>
                <a:t>public class Book</a:t>
              </a:r>
            </a:p>
            <a:p>
              <a:r>
                <a:rPr lang="en-US" dirty="0"/>
                <a:t>{</a:t>
              </a:r>
            </a:p>
            <a:p>
              <a:r>
                <a:rPr lang="en-US" dirty="0"/>
                <a:t>	private Author </a:t>
              </a:r>
              <a:r>
                <a:rPr lang="en-US" dirty="0" err="1"/>
                <a:t>author</a:t>
              </a:r>
              <a:r>
                <a:rPr lang="en-US" dirty="0"/>
                <a:t>;</a:t>
              </a:r>
            </a:p>
            <a:p>
              <a:r>
                <a:rPr lang="en-US" dirty="0"/>
                <a:t>	private String </a:t>
              </a:r>
              <a:r>
                <a:rPr lang="en-US" dirty="0" err="1"/>
                <a:t>isbn</a:t>
              </a:r>
              <a:r>
                <a:rPr lang="en-US" dirty="0"/>
                <a:t>;</a:t>
              </a:r>
            </a:p>
            <a:p>
              <a:r>
                <a:rPr lang="en-US" dirty="0"/>
                <a:t>	private String year;	</a:t>
              </a:r>
            </a:p>
            <a:p>
              <a:r>
                <a:rPr lang="en-US" dirty="0"/>
                <a:t>	</a:t>
              </a:r>
              <a:r>
                <a:rPr lang="en-US" dirty="0">
                  <a:solidFill>
                    <a:srgbClr val="00B0F0"/>
                  </a:solidFill>
                </a:rPr>
                <a:t>@</a:t>
              </a:r>
              <a:r>
                <a:rPr lang="en-US" dirty="0" err="1">
                  <a:solidFill>
                    <a:srgbClr val="00B0F0"/>
                  </a:solidFill>
                </a:rPr>
                <a:t>PostConstruct</a:t>
              </a:r>
              <a:endParaRPr lang="en-US" dirty="0">
                <a:solidFill>
                  <a:srgbClr val="00B0F0"/>
                </a:solidFill>
              </a:endParaRPr>
            </a:p>
            <a:p>
              <a:r>
                <a:rPr lang="en-US" dirty="0"/>
                <a:t>  </a:t>
              </a:r>
              <a:r>
                <a:rPr lang="en-US" dirty="0" smtClean="0"/>
                <a:t>         </a:t>
              </a:r>
              <a:r>
                <a:rPr lang="en-US" dirty="0"/>
                <a:t>public void </a:t>
              </a:r>
              <a:r>
                <a:rPr lang="en-US" dirty="0" err="1"/>
                <a:t>customBookInit</a:t>
              </a:r>
              <a:r>
                <a:rPr lang="en-US" dirty="0"/>
                <a:t>() </a:t>
              </a:r>
            </a:p>
            <a:p>
              <a:r>
                <a:rPr lang="en-US" dirty="0"/>
                <a:t> </a:t>
              </a:r>
              <a:r>
                <a:rPr lang="en-US" dirty="0" smtClean="0"/>
                <a:t>          {    </a:t>
              </a:r>
              <a:r>
                <a:rPr lang="en-US" dirty="0" err="1"/>
                <a:t>System.out.println</a:t>
              </a:r>
              <a:r>
                <a:rPr lang="en-US" dirty="0"/>
                <a:t>("Method </a:t>
              </a:r>
              <a:endParaRPr lang="en-US" dirty="0" smtClean="0"/>
            </a:p>
            <a:p>
              <a:r>
                <a:rPr lang="en-US" dirty="0"/>
                <a:t> </a:t>
              </a:r>
              <a:r>
                <a:rPr lang="en-US" dirty="0" smtClean="0"/>
                <a:t>                 </a:t>
              </a:r>
              <a:r>
                <a:rPr lang="en-US" dirty="0" err="1" smtClean="0"/>
                <a:t>customBookInit</a:t>
              </a:r>
              <a:r>
                <a:rPr lang="en-US" dirty="0"/>
                <a:t>() invoked...");</a:t>
              </a:r>
            </a:p>
            <a:p>
              <a:r>
                <a:rPr lang="en-US" dirty="0"/>
                <a:t> </a:t>
              </a:r>
              <a:r>
                <a:rPr lang="en-US" dirty="0" smtClean="0"/>
                <a:t>          </a:t>
              </a:r>
              <a:r>
                <a:rPr lang="en-US" dirty="0"/>
                <a:t>} </a:t>
              </a:r>
            </a:p>
            <a:p>
              <a:r>
                <a:rPr lang="en-US" dirty="0">
                  <a:solidFill>
                    <a:srgbClr val="00B0F0"/>
                  </a:solidFill>
                </a:rPr>
                <a:t>   </a:t>
              </a:r>
              <a:r>
                <a:rPr lang="en-US" dirty="0" smtClean="0">
                  <a:solidFill>
                    <a:srgbClr val="00B0F0"/>
                  </a:solidFill>
                </a:rPr>
                <a:t>       </a:t>
              </a:r>
              <a:r>
                <a:rPr lang="en-US" dirty="0">
                  <a:solidFill>
                    <a:srgbClr val="00B0F0"/>
                  </a:solidFill>
                </a:rPr>
                <a:t>@</a:t>
              </a:r>
              <a:r>
                <a:rPr lang="en-US" dirty="0" err="1">
                  <a:solidFill>
                    <a:srgbClr val="00B0F0"/>
                  </a:solidFill>
                </a:rPr>
                <a:t>PreDestroy</a:t>
              </a:r>
              <a:endParaRPr lang="en-US" dirty="0">
                <a:solidFill>
                  <a:srgbClr val="00B0F0"/>
                </a:solidFill>
              </a:endParaRPr>
            </a:p>
            <a:p>
              <a:r>
                <a:rPr lang="en-US" dirty="0"/>
                <a:t>    </a:t>
              </a:r>
              <a:r>
                <a:rPr lang="en-US" dirty="0" smtClean="0"/>
                <a:t>      public </a:t>
              </a:r>
              <a:r>
                <a:rPr lang="en-US" dirty="0"/>
                <a:t>void </a:t>
              </a:r>
              <a:r>
                <a:rPr lang="en-US" dirty="0" err="1"/>
                <a:t>customBookDestroy</a:t>
              </a:r>
              <a:r>
                <a:rPr lang="en-US" dirty="0"/>
                <a:t>() </a:t>
              </a:r>
            </a:p>
            <a:p>
              <a:r>
                <a:rPr lang="en-US" dirty="0"/>
                <a:t>    </a:t>
              </a:r>
              <a:r>
                <a:rPr lang="en-US" dirty="0" smtClean="0"/>
                <a:t>     {</a:t>
              </a:r>
              <a:endParaRPr lang="en-US" dirty="0"/>
            </a:p>
            <a:p>
              <a:r>
                <a:rPr lang="en-US" dirty="0"/>
                <a:t>     </a:t>
              </a:r>
              <a:r>
                <a:rPr lang="en-US" dirty="0" smtClean="0"/>
                <a:t>       </a:t>
              </a:r>
              <a:r>
                <a:rPr lang="en-US" dirty="0" err="1"/>
                <a:t>System.out.println</a:t>
              </a:r>
              <a:r>
                <a:rPr lang="en-US" dirty="0"/>
                <a:t>("Method </a:t>
              </a:r>
              <a:endParaRPr lang="en-US" dirty="0" smtClean="0"/>
            </a:p>
            <a:p>
              <a:r>
                <a:rPr lang="en-US" dirty="0"/>
                <a:t> </a:t>
              </a:r>
              <a:r>
                <a:rPr lang="en-US" dirty="0" smtClean="0"/>
                <a:t>          </a:t>
              </a:r>
              <a:r>
                <a:rPr lang="en-US" dirty="0" err="1" smtClean="0"/>
                <a:t>customBookDestroy</a:t>
              </a:r>
              <a:r>
                <a:rPr lang="en-US" dirty="0"/>
                <a:t>() invoked...");</a:t>
              </a:r>
            </a:p>
            <a:p>
              <a:r>
                <a:rPr lang="en-US" dirty="0"/>
                <a:t>  </a:t>
              </a:r>
              <a:r>
                <a:rPr lang="en-US" dirty="0" smtClean="0"/>
                <a:t>       </a:t>
              </a:r>
              <a:r>
                <a:rPr lang="en-US" dirty="0"/>
                <a:t>}</a:t>
              </a:r>
            </a:p>
          </p:txBody>
        </p:sp>
      </p:grpSp>
    </p:spTree>
    <p:extLst>
      <p:ext uri="{BB962C8B-B14F-4D97-AF65-F5344CB8AC3E}">
        <p14:creationId xmlns:p14="http://schemas.microsoft.com/office/powerpoint/2010/main" val="32038994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01" y="418452"/>
            <a:ext cx="8312649" cy="797265"/>
          </a:xfrm>
        </p:spPr>
        <p:txBody>
          <a:bodyPr>
            <a:normAutofit/>
          </a:bodyPr>
          <a:lstStyle/>
          <a:p>
            <a:r>
              <a:rPr lang="en-US" dirty="0" smtClean="0"/>
              <a:t>3.3  </a:t>
            </a:r>
            <a:r>
              <a:rPr lang="en-US" dirty="0"/>
              <a:t>Example 	- </a:t>
            </a:r>
            <a:r>
              <a:rPr lang="en-US" dirty="0" smtClean="0"/>
              <a:t>Book </a:t>
            </a:r>
            <a:r>
              <a:rPr lang="en-US" dirty="0"/>
              <a:t>.java</a:t>
            </a:r>
          </a:p>
        </p:txBody>
      </p:sp>
      <p:sp>
        <p:nvSpPr>
          <p:cNvPr id="3" name="Content Placeholder 2"/>
          <p:cNvSpPr>
            <a:spLocks noGrp="1"/>
          </p:cNvSpPr>
          <p:nvPr>
            <p:ph idx="1"/>
          </p:nvPr>
        </p:nvSpPr>
        <p:spPr>
          <a:xfrm>
            <a:off x="863600" y="1405502"/>
            <a:ext cx="6995886" cy="4636287"/>
          </a:xfrm>
        </p:spPr>
        <p:txBody>
          <a:bodyPr>
            <a:normAutofit/>
          </a:bodyPr>
          <a:lstStyle/>
          <a:p>
            <a:pPr marL="0" indent="0">
              <a:buNone/>
            </a:pPr>
            <a:endParaRPr lang="en-US" sz="7200" dirty="0" smtClean="0"/>
          </a:p>
          <a:p>
            <a:pPr marL="0" indent="0">
              <a:buNone/>
            </a:pPr>
            <a:endParaRPr lang="en-US" sz="6400" dirty="0" smtClean="0"/>
          </a:p>
          <a:p>
            <a:pPr marL="0" indent="0">
              <a:buNone/>
            </a:pPr>
            <a:endParaRPr lang="en-US" dirty="0" smtClean="0"/>
          </a:p>
          <a:p>
            <a:pPr marL="0" indent="0">
              <a:buNone/>
            </a:pPr>
            <a:r>
              <a:rPr lang="en-US" dirty="0" smtClean="0"/>
              <a:t>		</a:t>
            </a:r>
            <a:endParaRPr lang="en-US" dirty="0"/>
          </a:p>
        </p:txBody>
      </p:sp>
      <p:grpSp>
        <p:nvGrpSpPr>
          <p:cNvPr id="6" name="Group 5"/>
          <p:cNvGrpSpPr/>
          <p:nvPr/>
        </p:nvGrpSpPr>
        <p:grpSpPr>
          <a:xfrm>
            <a:off x="598232" y="1221160"/>
            <a:ext cx="8034621" cy="5214257"/>
            <a:chOff x="598232" y="1221160"/>
            <a:chExt cx="8034621" cy="5214257"/>
          </a:xfrm>
        </p:grpSpPr>
        <p:sp>
          <p:nvSpPr>
            <p:cNvPr id="4" name="Rounded Rectangle 3"/>
            <p:cNvSpPr/>
            <p:nvPr/>
          </p:nvSpPr>
          <p:spPr>
            <a:xfrm>
              <a:off x="598232" y="1221160"/>
              <a:ext cx="8034621" cy="52142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228348" y="1410945"/>
              <a:ext cx="6792686" cy="3139321"/>
            </a:xfrm>
            <a:prstGeom prst="rect">
              <a:avLst/>
            </a:prstGeom>
            <a:noFill/>
          </p:spPr>
          <p:txBody>
            <a:bodyPr wrap="square" rtlCol="0">
              <a:spAutoFit/>
            </a:bodyPr>
            <a:lstStyle/>
            <a:p>
              <a:r>
                <a:rPr lang="en-US" dirty="0" smtClean="0"/>
                <a:t>public </a:t>
              </a:r>
              <a:r>
                <a:rPr lang="en-US" dirty="0"/>
                <a:t>void </a:t>
              </a:r>
              <a:r>
                <a:rPr lang="en-US" dirty="0" err="1"/>
                <a:t>setUp</a:t>
              </a:r>
              <a:r>
                <a:rPr lang="en-US" dirty="0"/>
                <a:t>()throws Exception</a:t>
              </a:r>
            </a:p>
            <a:p>
              <a:r>
                <a:rPr lang="en-US" dirty="0" smtClean="0"/>
                <a:t>{</a:t>
              </a:r>
              <a:r>
                <a:rPr lang="en-US" dirty="0"/>
                <a:t>	</a:t>
              </a:r>
            </a:p>
            <a:p>
              <a:r>
                <a:rPr lang="en-US" dirty="0"/>
                <a:t>	</a:t>
              </a:r>
              <a:r>
                <a:rPr lang="en-US" dirty="0" err="1"/>
                <a:t>System.out.println</a:t>
              </a:r>
              <a:r>
                <a:rPr lang="en-US" dirty="0"/>
                <a:t>(" Initializing the Book Bean with 			custom </a:t>
              </a:r>
              <a:r>
                <a:rPr lang="en-US" dirty="0" err="1"/>
                <a:t>Config</a:t>
              </a:r>
              <a:r>
                <a:rPr lang="en-US" dirty="0"/>
                <a:t>");</a:t>
              </a:r>
            </a:p>
            <a:p>
              <a:r>
                <a:rPr lang="en-US" dirty="0" smtClean="0"/>
                <a:t>}</a:t>
              </a:r>
              <a:endParaRPr lang="en-US" dirty="0"/>
            </a:p>
            <a:p>
              <a:r>
                <a:rPr lang="en-US" dirty="0" smtClean="0"/>
                <a:t>public </a:t>
              </a:r>
              <a:r>
                <a:rPr lang="en-US" dirty="0"/>
                <a:t>void </a:t>
              </a:r>
              <a:r>
                <a:rPr lang="en-US" dirty="0" err="1"/>
                <a:t>cleanUp</a:t>
              </a:r>
              <a:r>
                <a:rPr lang="en-US" dirty="0"/>
                <a:t>()throws Exception</a:t>
              </a:r>
            </a:p>
            <a:p>
              <a:r>
                <a:rPr lang="en-US" dirty="0" smtClean="0"/>
                <a:t>{</a:t>
              </a:r>
              <a:endParaRPr lang="en-US" dirty="0"/>
            </a:p>
            <a:p>
              <a:r>
                <a:rPr lang="en-US" dirty="0"/>
                <a:t>	</a:t>
              </a:r>
              <a:r>
                <a:rPr lang="en-US" dirty="0" err="1"/>
                <a:t>System.out.println</a:t>
              </a:r>
              <a:r>
                <a:rPr lang="en-US" dirty="0"/>
                <a:t>(" </a:t>
              </a:r>
              <a:r>
                <a:rPr lang="en-US" dirty="0" smtClean="0"/>
                <a:t>Destroying </a:t>
              </a:r>
              <a:r>
                <a:rPr lang="en-US" dirty="0"/>
                <a:t>the Book Bean with custom </a:t>
              </a:r>
            </a:p>
            <a:p>
              <a:r>
                <a:rPr lang="en-US" dirty="0"/>
                <a:t>         </a:t>
              </a:r>
              <a:r>
                <a:rPr lang="en-US" dirty="0" err="1"/>
                <a:t>Config</a:t>
              </a:r>
              <a:r>
                <a:rPr lang="en-US" dirty="0"/>
                <a:t>");</a:t>
              </a:r>
            </a:p>
            <a:p>
              <a:r>
                <a:rPr lang="en-US" dirty="0" smtClean="0"/>
                <a:t>}</a:t>
              </a:r>
              <a:endParaRPr lang="en-US" dirty="0"/>
            </a:p>
          </p:txBody>
        </p:sp>
      </p:grpSp>
    </p:spTree>
    <p:extLst>
      <p:ext uri="{BB962C8B-B14F-4D97-AF65-F5344CB8AC3E}">
        <p14:creationId xmlns:p14="http://schemas.microsoft.com/office/powerpoint/2010/main" val="37584705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01" y="293914"/>
            <a:ext cx="8312649" cy="478972"/>
          </a:xfrm>
        </p:spPr>
        <p:txBody>
          <a:bodyPr>
            <a:normAutofit/>
          </a:bodyPr>
          <a:lstStyle/>
          <a:p>
            <a:r>
              <a:rPr lang="en-US" dirty="0" smtClean="0"/>
              <a:t>3.3  </a:t>
            </a:r>
            <a:r>
              <a:rPr lang="en-US" dirty="0"/>
              <a:t>Example - Book .java</a:t>
            </a:r>
          </a:p>
        </p:txBody>
      </p:sp>
      <p:sp>
        <p:nvSpPr>
          <p:cNvPr id="3" name="Content Placeholder 2"/>
          <p:cNvSpPr>
            <a:spLocks noGrp="1"/>
          </p:cNvSpPr>
          <p:nvPr>
            <p:ph idx="1"/>
          </p:nvPr>
        </p:nvSpPr>
        <p:spPr>
          <a:xfrm>
            <a:off x="475496" y="1306286"/>
            <a:ext cx="8845484" cy="4942115"/>
          </a:xfrm>
        </p:spPr>
        <p:txBody>
          <a:bodyPr/>
          <a:lstStyle/>
          <a:p>
            <a:pPr marL="0" indent="0">
              <a:buNone/>
            </a:pPr>
            <a:r>
              <a:rPr lang="en-US" dirty="0"/>
              <a:t>	</a:t>
            </a:r>
            <a:endParaRPr lang="en-US" dirty="0" smtClean="0"/>
          </a:p>
          <a:p>
            <a:pPr marL="0" indent="0">
              <a:buNone/>
            </a:pPr>
            <a:r>
              <a:rPr lang="en-US" dirty="0"/>
              <a:t>	</a:t>
            </a:r>
          </a:p>
        </p:txBody>
      </p:sp>
      <p:sp>
        <p:nvSpPr>
          <p:cNvPr id="4" name="Rounded Rectangle 3"/>
          <p:cNvSpPr/>
          <p:nvPr/>
        </p:nvSpPr>
        <p:spPr>
          <a:xfrm>
            <a:off x="696686" y="1426029"/>
            <a:ext cx="8240485" cy="46264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110343" y="1687286"/>
            <a:ext cx="7512107" cy="4524315"/>
          </a:xfrm>
          <a:prstGeom prst="rect">
            <a:avLst/>
          </a:prstGeom>
          <a:noFill/>
        </p:spPr>
        <p:txBody>
          <a:bodyPr wrap="square" rtlCol="0">
            <a:spAutoFit/>
          </a:bodyPr>
          <a:lstStyle/>
          <a:p>
            <a:r>
              <a:rPr lang="en-US" dirty="0"/>
              <a:t>public Author </a:t>
            </a:r>
            <a:r>
              <a:rPr lang="en-US" dirty="0" err="1"/>
              <a:t>getAuthor</a:t>
            </a:r>
            <a:r>
              <a:rPr lang="en-US" dirty="0"/>
              <a:t>() {	return author;	}</a:t>
            </a:r>
          </a:p>
          <a:p>
            <a:r>
              <a:rPr lang="en-US" dirty="0"/>
              <a:t>	public void </a:t>
            </a:r>
            <a:r>
              <a:rPr lang="en-US" dirty="0" err="1"/>
              <a:t>setAuthor</a:t>
            </a:r>
            <a:r>
              <a:rPr lang="en-US" dirty="0"/>
              <a:t>(Author author) {</a:t>
            </a:r>
            <a:r>
              <a:rPr lang="en-US" dirty="0" err="1"/>
              <a:t>this.author</a:t>
            </a:r>
            <a:r>
              <a:rPr lang="en-US" dirty="0"/>
              <a:t> = author;}</a:t>
            </a:r>
          </a:p>
          <a:p>
            <a:r>
              <a:rPr lang="en-US" dirty="0"/>
              <a:t>	public String </a:t>
            </a:r>
            <a:r>
              <a:rPr lang="en-US" dirty="0" err="1"/>
              <a:t>getIsbn</a:t>
            </a:r>
            <a:r>
              <a:rPr lang="en-US" dirty="0"/>
              <a:t>() {	return </a:t>
            </a:r>
            <a:r>
              <a:rPr lang="en-US" dirty="0" err="1"/>
              <a:t>isbn</a:t>
            </a:r>
            <a:r>
              <a:rPr lang="en-US" dirty="0"/>
              <a:t>;	}</a:t>
            </a:r>
          </a:p>
          <a:p>
            <a:r>
              <a:rPr lang="en-US" dirty="0"/>
              <a:t>	public void </a:t>
            </a:r>
            <a:r>
              <a:rPr lang="en-US" dirty="0" err="1"/>
              <a:t>setIsbn</a:t>
            </a:r>
            <a:r>
              <a:rPr lang="en-US" dirty="0"/>
              <a:t>(String </a:t>
            </a:r>
            <a:r>
              <a:rPr lang="en-US" dirty="0" err="1"/>
              <a:t>isbn</a:t>
            </a:r>
            <a:r>
              <a:rPr lang="en-US" dirty="0"/>
              <a:t>) {</a:t>
            </a:r>
            <a:r>
              <a:rPr lang="en-US" dirty="0" err="1"/>
              <a:t>this.isbn</a:t>
            </a:r>
            <a:r>
              <a:rPr lang="en-US" dirty="0"/>
              <a:t> = </a:t>
            </a:r>
            <a:r>
              <a:rPr lang="en-US" dirty="0" err="1"/>
              <a:t>isbn</a:t>
            </a:r>
            <a:r>
              <a:rPr lang="en-US" dirty="0"/>
              <a:t>;	}</a:t>
            </a:r>
          </a:p>
          <a:p>
            <a:r>
              <a:rPr lang="en-US" dirty="0"/>
              <a:t>	public String </a:t>
            </a:r>
            <a:r>
              <a:rPr lang="en-US" dirty="0" err="1"/>
              <a:t>getYear</a:t>
            </a:r>
            <a:r>
              <a:rPr lang="en-US" dirty="0"/>
              <a:t>() {return year;	}</a:t>
            </a:r>
          </a:p>
          <a:p>
            <a:r>
              <a:rPr lang="en-US" dirty="0"/>
              <a:t>	public void </a:t>
            </a:r>
            <a:r>
              <a:rPr lang="en-US" dirty="0" err="1"/>
              <a:t>setYear</a:t>
            </a:r>
            <a:r>
              <a:rPr lang="en-US" dirty="0"/>
              <a:t>(String year) {</a:t>
            </a:r>
            <a:r>
              <a:rPr lang="en-US" dirty="0" err="1"/>
              <a:t>this.year</a:t>
            </a:r>
            <a:r>
              <a:rPr lang="en-US" dirty="0"/>
              <a:t> = year;	}</a:t>
            </a:r>
          </a:p>
          <a:p>
            <a:r>
              <a:rPr lang="en-US" dirty="0"/>
              <a:t>	@Override</a:t>
            </a:r>
          </a:p>
          <a:p>
            <a:r>
              <a:rPr lang="en-US" dirty="0"/>
              <a:t>	public String </a:t>
            </a:r>
            <a:r>
              <a:rPr lang="en-US" dirty="0" err="1"/>
              <a:t>toString</a:t>
            </a:r>
            <a:r>
              <a:rPr lang="en-US" dirty="0"/>
              <a:t>() </a:t>
            </a:r>
          </a:p>
          <a:p>
            <a:r>
              <a:rPr lang="en-US" dirty="0"/>
              <a:t>	{</a:t>
            </a:r>
          </a:p>
          <a:p>
            <a:r>
              <a:rPr lang="en-US" dirty="0"/>
              <a:t>		return "Book [author=" + author + ", </a:t>
            </a:r>
            <a:r>
              <a:rPr lang="en-US" dirty="0" err="1"/>
              <a:t>isbn</a:t>
            </a:r>
            <a:r>
              <a:rPr lang="en-US" dirty="0"/>
              <a:t>=" + </a:t>
            </a:r>
            <a:r>
              <a:rPr lang="en-US" dirty="0" err="1"/>
              <a:t>isbn</a:t>
            </a:r>
            <a:r>
              <a:rPr lang="en-US" dirty="0"/>
              <a:t> + ", 	year=" + year		+ "]";	</a:t>
            </a:r>
          </a:p>
          <a:p>
            <a:r>
              <a:rPr lang="en-US" dirty="0"/>
              <a:t>	</a:t>
            </a:r>
            <a:r>
              <a:rPr lang="en-US" dirty="0" smtClean="0"/>
              <a:t>}}</a:t>
            </a:r>
            <a:endParaRPr lang="en-US" dirty="0"/>
          </a:p>
          <a:p>
            <a:endParaRPr lang="en-US" dirty="0"/>
          </a:p>
        </p:txBody>
      </p:sp>
    </p:spTree>
    <p:extLst>
      <p:ext uri="{BB962C8B-B14F-4D97-AF65-F5344CB8AC3E}">
        <p14:creationId xmlns:p14="http://schemas.microsoft.com/office/powerpoint/2010/main" val="5672485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18453"/>
            <a:ext cx="8241450" cy="800748"/>
          </a:xfrm>
        </p:spPr>
        <p:txBody>
          <a:bodyPr>
            <a:normAutofit fontScale="90000"/>
          </a:bodyPr>
          <a:lstStyle/>
          <a:p>
            <a:r>
              <a:rPr lang="en-US" dirty="0" smtClean="0"/>
              <a:t>3.4 </a:t>
            </a:r>
            <a:r>
              <a:rPr lang="en-US" dirty="0"/>
              <a:t>Registering Configuration Using </a:t>
            </a:r>
            <a:r>
              <a:rPr lang="en-US" dirty="0" smtClean="0"/>
              <a:t>AnnotationConfigApplicationContext  -BookClient.java</a:t>
            </a:r>
            <a:endParaRPr lang="en-US" dirty="0"/>
          </a:p>
        </p:txBody>
      </p:sp>
      <p:sp>
        <p:nvSpPr>
          <p:cNvPr id="6" name="Rounded Rectangle 5"/>
          <p:cNvSpPr/>
          <p:nvPr/>
        </p:nvSpPr>
        <p:spPr>
          <a:xfrm>
            <a:off x="609600" y="1360715"/>
            <a:ext cx="7633855" cy="52472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52945" y="1621972"/>
            <a:ext cx="7024255" cy="4985980"/>
          </a:xfrm>
          <a:prstGeom prst="rect">
            <a:avLst/>
          </a:prstGeom>
          <a:noFill/>
        </p:spPr>
        <p:txBody>
          <a:bodyPr wrap="square" rtlCol="0">
            <a:spAutoFit/>
          </a:bodyPr>
          <a:lstStyle/>
          <a:p>
            <a:r>
              <a:rPr lang="en-US" sz="1600" dirty="0"/>
              <a:t>package </a:t>
            </a:r>
            <a:r>
              <a:rPr lang="en-US" sz="1600" dirty="0" err="1"/>
              <a:t>com.cg.bean</a:t>
            </a:r>
            <a:r>
              <a:rPr lang="en-US" sz="1600" dirty="0"/>
              <a:t>;</a:t>
            </a:r>
          </a:p>
          <a:p>
            <a:r>
              <a:rPr lang="en-US" sz="1600" dirty="0"/>
              <a:t>import </a:t>
            </a:r>
            <a:r>
              <a:rPr lang="en-US" sz="1600" u="sng" dirty="0" err="1"/>
              <a:t>org.springframework.context.ApplicationContext</a:t>
            </a:r>
            <a:r>
              <a:rPr lang="en-US" sz="1600" u="sng" dirty="0"/>
              <a:t>;</a:t>
            </a:r>
          </a:p>
          <a:p>
            <a:r>
              <a:rPr lang="en-US" sz="1600" dirty="0"/>
              <a:t>import org.springframework.context.annotation.AnnotationConfigApplicationContext;</a:t>
            </a:r>
          </a:p>
          <a:p>
            <a:r>
              <a:rPr lang="en-US" sz="1600" dirty="0"/>
              <a:t>public class </a:t>
            </a:r>
            <a:r>
              <a:rPr lang="en-US" sz="1600" dirty="0" err="1"/>
              <a:t>BookClient</a:t>
            </a:r>
            <a:r>
              <a:rPr lang="en-US" sz="1600" dirty="0"/>
              <a:t> </a:t>
            </a:r>
            <a:r>
              <a:rPr lang="en-US" sz="1600" b="1" dirty="0" smtClean="0"/>
              <a:t>{</a:t>
            </a:r>
          </a:p>
          <a:p>
            <a:r>
              <a:rPr lang="en-US" sz="1600" dirty="0" smtClean="0"/>
              <a:t>public </a:t>
            </a:r>
            <a:r>
              <a:rPr lang="en-US" sz="1600" dirty="0"/>
              <a:t>static void main(String[] </a:t>
            </a:r>
            <a:r>
              <a:rPr lang="en-US" sz="1600" dirty="0" err="1"/>
              <a:t>args</a:t>
            </a:r>
            <a:r>
              <a:rPr lang="en-US" sz="1600" dirty="0"/>
              <a:t>) </a:t>
            </a:r>
          </a:p>
          <a:p>
            <a:r>
              <a:rPr lang="en-US" sz="1600" dirty="0" smtClean="0"/>
              <a:t>{</a:t>
            </a:r>
            <a:endParaRPr lang="en-US" sz="1600" dirty="0"/>
          </a:p>
          <a:p>
            <a:r>
              <a:rPr lang="en-US" sz="1600" dirty="0" smtClean="0"/>
              <a:t>    </a:t>
            </a:r>
            <a:r>
              <a:rPr lang="en-US" sz="1600" dirty="0" err="1" smtClean="0"/>
              <a:t>ApplicationContext</a:t>
            </a:r>
            <a:r>
              <a:rPr lang="en-US" sz="1600" dirty="0" smtClean="0"/>
              <a:t> </a:t>
            </a:r>
            <a:r>
              <a:rPr lang="en-US" sz="1600" dirty="0" err="1"/>
              <a:t>ctx</a:t>
            </a:r>
            <a:r>
              <a:rPr lang="en-US" sz="1600" dirty="0"/>
              <a:t>= new  </a:t>
            </a:r>
            <a:r>
              <a:rPr lang="en-US" sz="1600" dirty="0" smtClean="0"/>
              <a:t>  </a:t>
            </a:r>
          </a:p>
          <a:p>
            <a:r>
              <a:rPr lang="en-US" sz="1600" dirty="0" smtClean="0"/>
              <a:t>    AnnotationConfigApplicationContext(</a:t>
            </a:r>
            <a:r>
              <a:rPr lang="en-US" sz="1600" dirty="0" err="1" smtClean="0"/>
              <a:t>MyBookConfig.class</a:t>
            </a:r>
            <a:r>
              <a:rPr lang="en-US" sz="1600" dirty="0"/>
              <a:t>);</a:t>
            </a:r>
          </a:p>
          <a:p>
            <a:r>
              <a:rPr lang="en-US" sz="1600" dirty="0" smtClean="0"/>
              <a:t>    Book </a:t>
            </a:r>
            <a:r>
              <a:rPr lang="en-US" sz="1600" dirty="0"/>
              <a:t>book1=(Book)</a:t>
            </a:r>
            <a:r>
              <a:rPr lang="en-US" sz="1600" dirty="0" err="1"/>
              <a:t>ctx.getBean</a:t>
            </a:r>
            <a:r>
              <a:rPr lang="en-US" sz="1600" dirty="0"/>
              <a:t>("book");</a:t>
            </a:r>
          </a:p>
          <a:p>
            <a:r>
              <a:rPr lang="en-US" sz="1600" dirty="0" smtClean="0"/>
              <a:t>    </a:t>
            </a:r>
            <a:r>
              <a:rPr lang="en-US" sz="1600" dirty="0" err="1"/>
              <a:t>System.out.println</a:t>
            </a:r>
            <a:r>
              <a:rPr lang="en-US" sz="1600" dirty="0"/>
              <a:t>(" Book </a:t>
            </a:r>
            <a:r>
              <a:rPr lang="en-US" sz="1600" dirty="0" err="1"/>
              <a:t>HashCode</a:t>
            </a:r>
            <a:r>
              <a:rPr lang="en-US" sz="1600" dirty="0"/>
              <a:t>  : "+book1.hashCode());</a:t>
            </a:r>
          </a:p>
          <a:p>
            <a:r>
              <a:rPr lang="en-US" sz="1600" dirty="0" smtClean="0"/>
              <a:t>     </a:t>
            </a:r>
            <a:r>
              <a:rPr lang="en-US" sz="1600" dirty="0" err="1" smtClean="0"/>
              <a:t>System.out.println</a:t>
            </a:r>
            <a:r>
              <a:rPr lang="en-US" sz="1600" dirty="0"/>
              <a:t>(" Book Info  : "+book1);	</a:t>
            </a:r>
          </a:p>
          <a:p>
            <a:r>
              <a:rPr lang="en-US" sz="1600" dirty="0" smtClean="0"/>
              <a:t>   try </a:t>
            </a:r>
            <a:endParaRPr lang="en-US" sz="1600" dirty="0"/>
          </a:p>
          <a:p>
            <a:r>
              <a:rPr lang="en-US" sz="1600" dirty="0" smtClean="0"/>
              <a:t>   {</a:t>
            </a:r>
            <a:endParaRPr lang="en-US" sz="1600" dirty="0"/>
          </a:p>
          <a:p>
            <a:r>
              <a:rPr lang="en-US" sz="1600" dirty="0"/>
              <a:t>	book1.cleanUp();</a:t>
            </a:r>
          </a:p>
          <a:p>
            <a:r>
              <a:rPr lang="en-US" sz="1600" dirty="0" smtClean="0"/>
              <a:t>   } </a:t>
            </a:r>
            <a:r>
              <a:rPr lang="en-US" sz="1600" dirty="0"/>
              <a:t>		</a:t>
            </a:r>
          </a:p>
          <a:p>
            <a:r>
              <a:rPr lang="en-US" sz="1600" dirty="0" smtClean="0"/>
              <a:t>   catch </a:t>
            </a:r>
            <a:r>
              <a:rPr lang="en-US" sz="1600" dirty="0"/>
              <a:t>(Exception e) {</a:t>
            </a:r>
          </a:p>
          <a:p>
            <a:r>
              <a:rPr lang="en-US" sz="1600" dirty="0" smtClean="0"/>
              <a:t>      </a:t>
            </a:r>
            <a:r>
              <a:rPr lang="en-US" sz="1600" dirty="0" err="1" smtClean="0"/>
              <a:t>e.printStackTrace</a:t>
            </a:r>
            <a:r>
              <a:rPr lang="en-US" sz="1600" dirty="0" smtClean="0"/>
              <a:t>();  }}</a:t>
            </a:r>
            <a:endParaRPr lang="en-US" sz="1600" dirty="0"/>
          </a:p>
          <a:p>
            <a:endParaRPr lang="en-US" sz="1400" dirty="0"/>
          </a:p>
        </p:txBody>
      </p:sp>
    </p:spTree>
    <p:extLst>
      <p:ext uri="{BB962C8B-B14F-4D97-AF65-F5344CB8AC3E}">
        <p14:creationId xmlns:p14="http://schemas.microsoft.com/office/powerpoint/2010/main" val="42221808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01" y="418452"/>
            <a:ext cx="8312649" cy="800749"/>
          </a:xfrm>
        </p:spPr>
        <p:txBody>
          <a:bodyPr/>
          <a:lstStyle/>
          <a:p>
            <a:r>
              <a:rPr lang="en-US" dirty="0" smtClean="0"/>
              <a:t>  </a:t>
            </a:r>
            <a:endParaRPr lang="en-US" dirty="0"/>
          </a:p>
        </p:txBody>
      </p:sp>
      <p:sp>
        <p:nvSpPr>
          <p:cNvPr id="5" name="Title 1"/>
          <p:cNvSpPr txBox="1">
            <a:spLocks/>
          </p:cNvSpPr>
          <p:nvPr/>
        </p:nvSpPr>
        <p:spPr>
          <a:xfrm>
            <a:off x="381000" y="418453"/>
            <a:ext cx="8241450" cy="800748"/>
          </a:xfrm>
          <a:prstGeom prst="rect">
            <a:avLst/>
          </a:prstGeom>
        </p:spPr>
        <p:txBody>
          <a:bodyPr vert="horz" lIns="0" tIns="0" rIns="0" bIns="0" rtlCol="0" anchor="t">
            <a:normAutofit fontScale="97500"/>
          </a:bodyPr>
          <a:lstStyle>
            <a:lvl1pPr algn="l" defTabSz="685800" rtl="0" eaLnBrk="1" latinLnBrk="0" hangingPunct="1">
              <a:lnSpc>
                <a:spcPct val="90000"/>
              </a:lnSpc>
              <a:spcBef>
                <a:spcPct val="0"/>
              </a:spcBef>
              <a:buNone/>
              <a:defRPr lang="pt-PT"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mtClean="0"/>
              <a:t>3.4 Registering Configuration Using AnnotationConfigApplicationContext  -BookClient.java</a:t>
            </a:r>
            <a:endParaRPr lang="en-US" dirty="0"/>
          </a:p>
        </p:txBody>
      </p:sp>
      <p:sp>
        <p:nvSpPr>
          <p:cNvPr id="6" name="AutoShape 5"/>
          <p:cNvSpPr>
            <a:spLocks noChangeArrowheads="1"/>
          </p:cNvSpPr>
          <p:nvPr/>
        </p:nvSpPr>
        <p:spPr bwMode="auto">
          <a:xfrm>
            <a:off x="8165250" y="1452562"/>
            <a:ext cx="914400" cy="381000"/>
          </a:xfrm>
          <a:prstGeom prst="wedgeRoundRectCallout">
            <a:avLst>
              <a:gd name="adj1" fmla="val -157815"/>
              <a:gd name="adj2" fmla="val 126250"/>
              <a:gd name="adj3" fmla="val 16667"/>
            </a:avLst>
          </a:prstGeom>
          <a:solidFill>
            <a:srgbClr val="DDDDDD"/>
          </a:solidFill>
          <a:ln w="19050">
            <a:solidFill>
              <a:schemeClr val="tx1"/>
            </a:solidFill>
            <a:miter lim="800000"/>
            <a:headEnd/>
            <a:tailEnd/>
          </a:ln>
        </p:spPr>
        <p:txBody>
          <a:bodyPr/>
          <a:lstStyle/>
          <a:p>
            <a:pPr algn="ctr"/>
            <a:r>
              <a:rPr lang="en-US" sz="1600" dirty="0">
                <a:solidFill>
                  <a:schemeClr val="tx2"/>
                </a:solidFill>
              </a:rPr>
              <a:t>output</a:t>
            </a:r>
          </a:p>
        </p:txBody>
      </p:sp>
      <p:pic>
        <p:nvPicPr>
          <p:cNvPr id="8" name="Picture 7"/>
          <p:cNvPicPr>
            <a:picLocks noChangeAspect="1"/>
          </p:cNvPicPr>
          <p:nvPr/>
        </p:nvPicPr>
        <p:blipFill>
          <a:blip r:embed="rId3"/>
          <a:stretch>
            <a:fillRect/>
          </a:stretch>
        </p:blipFill>
        <p:spPr>
          <a:xfrm>
            <a:off x="1172441" y="1643062"/>
            <a:ext cx="5829300" cy="4821814"/>
          </a:xfrm>
          <a:prstGeom prst="rect">
            <a:avLst/>
          </a:prstGeom>
        </p:spPr>
      </p:pic>
    </p:spTree>
    <p:extLst>
      <p:ext uri="{BB962C8B-B14F-4D97-AF65-F5344CB8AC3E}">
        <p14:creationId xmlns:p14="http://schemas.microsoft.com/office/powerpoint/2010/main" val="36511828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18453"/>
            <a:ext cx="8241450" cy="800748"/>
          </a:xfrm>
        </p:spPr>
        <p:txBody>
          <a:bodyPr>
            <a:normAutofit/>
          </a:bodyPr>
          <a:lstStyle/>
          <a:p>
            <a:r>
              <a:rPr lang="en-US" dirty="0" smtClean="0"/>
              <a:t>3.4 </a:t>
            </a:r>
            <a:r>
              <a:rPr lang="en-US" dirty="0"/>
              <a:t>Registering Configuration Using </a:t>
            </a:r>
            <a:r>
              <a:rPr lang="en-US" dirty="0" smtClean="0"/>
              <a:t>Boot  -  BookClient.java</a:t>
            </a:r>
            <a:endParaRPr lang="en-US" dirty="0"/>
          </a:p>
        </p:txBody>
      </p:sp>
      <p:sp>
        <p:nvSpPr>
          <p:cNvPr id="6" name="Rounded Rectangle 5"/>
          <p:cNvSpPr/>
          <p:nvPr/>
        </p:nvSpPr>
        <p:spPr>
          <a:xfrm>
            <a:off x="484910" y="1219200"/>
            <a:ext cx="7758546" cy="563879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4291" y="1471910"/>
            <a:ext cx="7279561" cy="4985980"/>
          </a:xfrm>
          <a:prstGeom prst="rect">
            <a:avLst/>
          </a:prstGeom>
          <a:noFill/>
        </p:spPr>
        <p:txBody>
          <a:bodyPr wrap="square" rtlCol="0">
            <a:spAutoFit/>
          </a:bodyPr>
          <a:lstStyle/>
          <a:p>
            <a:r>
              <a:rPr lang="en-US" sz="1600" dirty="0" smtClean="0"/>
              <a:t>//@</a:t>
            </a:r>
            <a:r>
              <a:rPr lang="en-US" sz="1600" dirty="0"/>
              <a:t>Configuration</a:t>
            </a:r>
          </a:p>
          <a:p>
            <a:r>
              <a:rPr lang="en-US" sz="1600" dirty="0" smtClean="0"/>
              <a:t>//@</a:t>
            </a:r>
            <a:r>
              <a:rPr lang="en-US" sz="1600" dirty="0" err="1"/>
              <a:t>ComponentScan</a:t>
            </a:r>
            <a:endParaRPr lang="en-US" sz="1600" dirty="0"/>
          </a:p>
          <a:p>
            <a:r>
              <a:rPr lang="en-US" sz="1600" dirty="0" smtClean="0"/>
              <a:t>//@</a:t>
            </a:r>
            <a:r>
              <a:rPr lang="en-US" sz="1600" dirty="0" err="1"/>
              <a:t>EnableAutoConfiguration</a:t>
            </a:r>
            <a:endParaRPr lang="en-US" sz="1600" dirty="0"/>
          </a:p>
          <a:p>
            <a:r>
              <a:rPr lang="en-US" sz="1600" dirty="0"/>
              <a:t>@</a:t>
            </a:r>
            <a:r>
              <a:rPr lang="en-US" sz="1600" dirty="0" err="1"/>
              <a:t>SpringBootApplication</a:t>
            </a:r>
            <a:endParaRPr lang="en-US" sz="1600" dirty="0"/>
          </a:p>
          <a:p>
            <a:r>
              <a:rPr lang="en-US" sz="1600" dirty="0"/>
              <a:t>public class </a:t>
            </a:r>
            <a:r>
              <a:rPr lang="en-US" sz="1600" dirty="0" err="1"/>
              <a:t>BookClient</a:t>
            </a:r>
            <a:r>
              <a:rPr lang="en-US" sz="1600" dirty="0"/>
              <a:t> </a:t>
            </a:r>
          </a:p>
          <a:p>
            <a:r>
              <a:rPr lang="en-US" sz="1600" dirty="0"/>
              <a:t>{</a:t>
            </a:r>
          </a:p>
          <a:p>
            <a:r>
              <a:rPr lang="en-US" sz="1600" dirty="0" smtClean="0"/>
              <a:t>    public </a:t>
            </a:r>
            <a:r>
              <a:rPr lang="en-US" sz="1600" dirty="0"/>
              <a:t>static void main(String[] </a:t>
            </a:r>
            <a:r>
              <a:rPr lang="en-US" sz="1600" dirty="0" err="1"/>
              <a:t>args</a:t>
            </a:r>
            <a:r>
              <a:rPr lang="en-US" sz="1600" dirty="0"/>
              <a:t>) </a:t>
            </a:r>
          </a:p>
          <a:p>
            <a:r>
              <a:rPr lang="en-US" sz="1600" dirty="0" smtClean="0"/>
              <a:t>   {</a:t>
            </a:r>
            <a:endParaRPr lang="en-US" sz="1600" dirty="0"/>
          </a:p>
          <a:p>
            <a:r>
              <a:rPr lang="en-US" sz="1600" dirty="0" smtClean="0"/>
              <a:t>     </a:t>
            </a:r>
            <a:r>
              <a:rPr lang="en-US" sz="1600" dirty="0" err="1" smtClean="0"/>
              <a:t>ApplicationContext</a:t>
            </a:r>
            <a:r>
              <a:rPr lang="en-US" sz="1600" dirty="0" smtClean="0"/>
              <a:t> </a:t>
            </a:r>
            <a:r>
              <a:rPr lang="en-US" sz="1600" dirty="0" err="1"/>
              <a:t>ctx</a:t>
            </a:r>
            <a:r>
              <a:rPr lang="en-US" sz="1600" dirty="0"/>
              <a:t>=  </a:t>
            </a:r>
            <a:r>
              <a:rPr lang="en-US" sz="1600" dirty="0" err="1"/>
              <a:t>SpringApplication.run</a:t>
            </a:r>
            <a:r>
              <a:rPr lang="en-US" sz="1600" dirty="0"/>
              <a:t>(</a:t>
            </a:r>
            <a:r>
              <a:rPr lang="en-US" sz="1600" dirty="0" err="1"/>
              <a:t>BookClient.class</a:t>
            </a:r>
            <a:r>
              <a:rPr lang="en-US" sz="1600" dirty="0" smtClean="0"/>
              <a:t>,</a:t>
            </a:r>
          </a:p>
          <a:p>
            <a:r>
              <a:rPr lang="en-US" sz="1600" dirty="0"/>
              <a:t> </a:t>
            </a:r>
            <a:r>
              <a:rPr lang="en-US" sz="1600" dirty="0" smtClean="0"/>
              <a:t>         </a:t>
            </a:r>
            <a:r>
              <a:rPr lang="en-US" sz="1600" dirty="0" err="1" smtClean="0"/>
              <a:t>args</a:t>
            </a:r>
            <a:r>
              <a:rPr lang="en-US" sz="1600" dirty="0" smtClean="0"/>
              <a:t>);</a:t>
            </a:r>
          </a:p>
          <a:p>
            <a:r>
              <a:rPr lang="en-US" sz="1600" dirty="0" smtClean="0"/>
              <a:t>      </a:t>
            </a:r>
            <a:r>
              <a:rPr lang="en-US" sz="1600" dirty="0" err="1" smtClean="0"/>
              <a:t>System.out.println</a:t>
            </a:r>
            <a:r>
              <a:rPr lang="en-US" sz="1600" dirty="0"/>
              <a:t>("Welcome To Spring Boot Applications");</a:t>
            </a:r>
            <a:r>
              <a:rPr lang="en-US" sz="1600" dirty="0" smtClean="0"/>
              <a:t>  </a:t>
            </a:r>
          </a:p>
          <a:p>
            <a:r>
              <a:rPr lang="en-US" sz="1600" dirty="0" smtClean="0"/>
              <a:t>        Book </a:t>
            </a:r>
            <a:r>
              <a:rPr lang="en-US" sz="1600" dirty="0"/>
              <a:t>book1=(Book)</a:t>
            </a:r>
            <a:r>
              <a:rPr lang="en-US" sz="1600" dirty="0" err="1"/>
              <a:t>ctx.getBean</a:t>
            </a:r>
            <a:r>
              <a:rPr lang="en-US" sz="1600" dirty="0"/>
              <a:t>("book");</a:t>
            </a:r>
          </a:p>
          <a:p>
            <a:r>
              <a:rPr lang="en-US" sz="1600" dirty="0" smtClean="0"/>
              <a:t>       </a:t>
            </a:r>
            <a:r>
              <a:rPr lang="en-US" sz="1600" dirty="0" err="1"/>
              <a:t>System.out.println</a:t>
            </a:r>
            <a:r>
              <a:rPr lang="en-US" sz="1600" dirty="0"/>
              <a:t>(" Book </a:t>
            </a:r>
            <a:r>
              <a:rPr lang="en-US" sz="1600" dirty="0" err="1"/>
              <a:t>HashCode</a:t>
            </a:r>
            <a:r>
              <a:rPr lang="en-US" sz="1600" dirty="0"/>
              <a:t>  : "+book1.hashCode());</a:t>
            </a:r>
          </a:p>
          <a:p>
            <a:r>
              <a:rPr lang="en-US" sz="1600" dirty="0" smtClean="0"/>
              <a:t>        </a:t>
            </a:r>
            <a:r>
              <a:rPr lang="en-US" sz="1600" dirty="0" err="1" smtClean="0"/>
              <a:t>System.out.println</a:t>
            </a:r>
            <a:r>
              <a:rPr lang="en-US" sz="1600" dirty="0"/>
              <a:t>(" Book Info  : "+book1);	</a:t>
            </a:r>
          </a:p>
          <a:p>
            <a:r>
              <a:rPr lang="en-US" sz="1600" dirty="0" smtClean="0"/>
              <a:t>      try </a:t>
            </a:r>
            <a:endParaRPr lang="en-US" sz="1600" dirty="0"/>
          </a:p>
          <a:p>
            <a:r>
              <a:rPr lang="en-US" sz="1600" dirty="0" smtClean="0"/>
              <a:t>      {</a:t>
            </a:r>
            <a:endParaRPr lang="en-US" sz="1600" dirty="0"/>
          </a:p>
          <a:p>
            <a:r>
              <a:rPr lang="en-US" sz="1600" dirty="0"/>
              <a:t>	book1.cleanUp</a:t>
            </a:r>
            <a:r>
              <a:rPr lang="en-US" sz="1600" dirty="0" smtClean="0"/>
              <a:t>();   } </a:t>
            </a:r>
            <a:r>
              <a:rPr lang="en-US" sz="1600" dirty="0"/>
              <a:t>		</a:t>
            </a:r>
          </a:p>
          <a:p>
            <a:r>
              <a:rPr lang="en-US" sz="1600" dirty="0" smtClean="0"/>
              <a:t>         catch </a:t>
            </a:r>
            <a:r>
              <a:rPr lang="en-US" sz="1600" dirty="0"/>
              <a:t>(Exception e) {</a:t>
            </a:r>
          </a:p>
          <a:p>
            <a:r>
              <a:rPr lang="en-US" sz="1600" dirty="0" smtClean="0"/>
              <a:t>             </a:t>
            </a:r>
            <a:r>
              <a:rPr lang="en-US" sz="1600" dirty="0" err="1" smtClean="0"/>
              <a:t>e.printStackTrace</a:t>
            </a:r>
            <a:r>
              <a:rPr lang="en-US" sz="1600" dirty="0" smtClean="0"/>
              <a:t>();  }}</a:t>
            </a:r>
            <a:endParaRPr lang="en-US" sz="1600" dirty="0"/>
          </a:p>
          <a:p>
            <a:endParaRPr lang="en-US" sz="1600" dirty="0"/>
          </a:p>
        </p:txBody>
      </p:sp>
    </p:spTree>
    <p:extLst>
      <p:ext uri="{BB962C8B-B14F-4D97-AF65-F5344CB8AC3E}">
        <p14:creationId xmlns:p14="http://schemas.microsoft.com/office/powerpoint/2010/main" val="22803482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Lesson Summary</a:t>
            </a:r>
          </a:p>
        </p:txBody>
      </p:sp>
      <p:sp>
        <p:nvSpPr>
          <p:cNvPr id="5" name="Content Placeholder 4"/>
          <p:cNvSpPr>
            <a:spLocks noGrp="1"/>
          </p:cNvSpPr>
          <p:nvPr>
            <p:ph idx="1"/>
          </p:nvPr>
        </p:nvSpPr>
        <p:spPr/>
        <p:txBody>
          <a:bodyPr/>
          <a:lstStyle/>
          <a:p>
            <a:r>
              <a:rPr lang="en-US" dirty="0"/>
              <a:t>We have so far seen:</a:t>
            </a:r>
          </a:p>
          <a:p>
            <a:pPr lvl="1"/>
            <a:r>
              <a:rPr lang="en-US" dirty="0" smtClean="0"/>
              <a:t>Java base configuration </a:t>
            </a:r>
            <a:r>
              <a:rPr lang="en-US" smtClean="0"/>
              <a:t>in spring</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Review Questions</a:t>
            </a:r>
          </a:p>
        </p:txBody>
      </p:sp>
      <p:sp>
        <p:nvSpPr>
          <p:cNvPr id="5" name="Content Placeholder 4"/>
          <p:cNvSpPr>
            <a:spLocks noGrp="1"/>
          </p:cNvSpPr>
          <p:nvPr>
            <p:ph idx="1"/>
          </p:nvPr>
        </p:nvSpPr>
        <p:spPr>
          <a:xfrm>
            <a:off x="298516" y="842482"/>
            <a:ext cx="6887389" cy="5296036"/>
          </a:xfrm>
        </p:spPr>
        <p:txBody>
          <a:bodyPr/>
          <a:lstStyle/>
          <a:p>
            <a:endParaRPr lang="en-US" dirty="0" smtClean="0"/>
          </a:p>
          <a:p>
            <a:r>
              <a:rPr lang="en-US" dirty="0" smtClean="0"/>
              <a:t> Question 1:Which annotation  indicates </a:t>
            </a:r>
            <a:r>
              <a:rPr lang="en-US" dirty="0"/>
              <a:t>that </a:t>
            </a:r>
            <a:r>
              <a:rPr lang="en-US" dirty="0" smtClean="0"/>
              <a:t>the</a:t>
            </a:r>
          </a:p>
          <a:p>
            <a:r>
              <a:rPr lang="en-US" dirty="0" smtClean="0"/>
              <a:t>  class </a:t>
            </a:r>
            <a:r>
              <a:rPr lang="en-US" dirty="0"/>
              <a:t>can be used by the Spring IoC container as </a:t>
            </a:r>
            <a:r>
              <a:rPr lang="en-US" dirty="0" smtClean="0"/>
              <a:t>a</a:t>
            </a:r>
          </a:p>
          <a:p>
            <a:r>
              <a:rPr lang="en-US" dirty="0"/>
              <a:t> </a:t>
            </a:r>
            <a:r>
              <a:rPr lang="en-US" dirty="0" smtClean="0"/>
              <a:t> source </a:t>
            </a:r>
            <a:r>
              <a:rPr lang="en-US" dirty="0"/>
              <a:t>of bean </a:t>
            </a:r>
            <a:r>
              <a:rPr lang="en-US" dirty="0" smtClean="0"/>
              <a:t>definitions</a:t>
            </a:r>
          </a:p>
          <a:p>
            <a:pPr marL="1657350" lvl="4" indent="-285750">
              <a:buFont typeface="Wingdings" panose="05000000000000000000" pitchFamily="2" charset="2"/>
              <a:buChar char="§"/>
            </a:pPr>
            <a:r>
              <a:rPr lang="en-US" sz="1800" dirty="0" smtClean="0"/>
              <a:t>Option1:@Configuration </a:t>
            </a:r>
          </a:p>
          <a:p>
            <a:pPr marL="1657350" lvl="4" indent="-285750">
              <a:buFont typeface="Wingdings" panose="05000000000000000000" pitchFamily="2" charset="2"/>
              <a:buChar char="§"/>
            </a:pPr>
            <a:r>
              <a:rPr lang="en-US" sz="1800" dirty="0" smtClean="0"/>
              <a:t>Option2:@Bean</a:t>
            </a:r>
          </a:p>
          <a:p>
            <a:pPr marL="1657350" lvl="4" indent="-285750">
              <a:buFont typeface="Wingdings" panose="05000000000000000000" pitchFamily="2" charset="2"/>
              <a:buChar char="§"/>
            </a:pPr>
            <a:r>
              <a:rPr lang="en-US" sz="1800" dirty="0" smtClean="0"/>
              <a:t>Option3:@Component</a:t>
            </a:r>
          </a:p>
          <a:p>
            <a:pPr marL="174625" lvl="1" indent="0">
              <a:buNone/>
            </a:pPr>
            <a:endParaRPr lang="en-US" dirty="0"/>
          </a:p>
          <a:p>
            <a:r>
              <a:rPr lang="en-US" dirty="0" smtClean="0"/>
              <a:t> Question </a:t>
            </a:r>
            <a:r>
              <a:rPr lang="en-US" dirty="0"/>
              <a:t>2: Once your configuration classes are </a:t>
            </a:r>
            <a:endParaRPr lang="en-US" dirty="0" smtClean="0"/>
          </a:p>
          <a:p>
            <a:r>
              <a:rPr lang="en-US" dirty="0" smtClean="0"/>
              <a:t> defined</a:t>
            </a:r>
            <a:r>
              <a:rPr lang="en-US" dirty="0"/>
              <a:t>, you can load and provide them to Spring </a:t>
            </a:r>
            <a:endParaRPr lang="en-US" dirty="0" smtClean="0"/>
          </a:p>
          <a:p>
            <a:r>
              <a:rPr lang="en-US" dirty="0" smtClean="0"/>
              <a:t> container </a:t>
            </a:r>
            <a:r>
              <a:rPr lang="en-US" dirty="0"/>
              <a:t>using </a:t>
            </a:r>
            <a:r>
              <a:rPr lang="en-US" dirty="0" smtClean="0"/>
              <a:t>_________.</a:t>
            </a:r>
          </a:p>
          <a:p>
            <a:pPr lvl="4"/>
            <a:endParaRPr lang="en-US" sz="1800" dirty="0" smtClean="0"/>
          </a:p>
          <a:p>
            <a:pPr marL="1657350" lvl="4" indent="-285750">
              <a:buFont typeface="Wingdings" panose="05000000000000000000" pitchFamily="2" charset="2"/>
              <a:buChar char="§"/>
            </a:pPr>
            <a:r>
              <a:rPr lang="en-US" sz="1800" dirty="0" smtClean="0"/>
              <a:t>Option 1: </a:t>
            </a:r>
            <a:r>
              <a:rPr lang="en-US" sz="1800" dirty="0" err="1" smtClean="0"/>
              <a:t>ConfigApplicationContext</a:t>
            </a:r>
            <a:endParaRPr lang="en-US" sz="1800" dirty="0"/>
          </a:p>
          <a:p>
            <a:pPr marL="1657350" lvl="4" indent="-285750">
              <a:buFont typeface="Wingdings" panose="05000000000000000000" pitchFamily="2" charset="2"/>
              <a:buChar char="§"/>
            </a:pPr>
            <a:r>
              <a:rPr lang="en-US" sz="1800" dirty="0"/>
              <a:t>Option </a:t>
            </a:r>
            <a:r>
              <a:rPr lang="en-US" sz="1800" dirty="0" smtClean="0"/>
              <a:t>2: </a:t>
            </a:r>
            <a:r>
              <a:rPr lang="en-US" sz="1800" dirty="0" err="1" smtClean="0"/>
              <a:t>AnnotationApplicationContext</a:t>
            </a:r>
            <a:endParaRPr lang="en-US" sz="1800" dirty="0" smtClean="0"/>
          </a:p>
          <a:p>
            <a:pPr marL="1657350" lvl="4" indent="-285750">
              <a:buFont typeface="Wingdings" panose="05000000000000000000" pitchFamily="2" charset="2"/>
              <a:buChar char="§"/>
            </a:pPr>
            <a:r>
              <a:rPr lang="en-US" sz="1800" dirty="0" smtClean="0"/>
              <a:t>Option3: </a:t>
            </a:r>
            <a:r>
              <a:rPr lang="en-US" sz="1800" dirty="0"/>
              <a:t>AnnotationConfigApplicationContext</a:t>
            </a:r>
            <a:endParaRPr lang="en-US" sz="1800" dirty="0" smtClean="0"/>
          </a:p>
          <a:p>
            <a:pPr marL="1657350" lvl="4" indent="-285750">
              <a:buFont typeface="Wingdings" panose="05000000000000000000" pitchFamily="2" charset="2"/>
              <a:buChar char="§"/>
            </a:pPr>
            <a:endParaRPr lang="en-US" sz="1800" dirty="0"/>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9802" y="418452"/>
            <a:ext cx="4980656" cy="354434"/>
          </a:xfrm>
        </p:spPr>
        <p:txBody>
          <a:bodyPr>
            <a:normAutofit/>
          </a:bodyPr>
          <a:lstStyle/>
          <a:p>
            <a:r>
              <a:rPr lang="en-US" dirty="0" smtClean="0"/>
              <a:t>Lesson </a:t>
            </a:r>
            <a:r>
              <a:rPr lang="en-US" dirty="0"/>
              <a:t>Objectives</a:t>
            </a:r>
          </a:p>
        </p:txBody>
      </p:sp>
      <p:sp>
        <p:nvSpPr>
          <p:cNvPr id="4" name="Content Placeholder 3"/>
          <p:cNvSpPr>
            <a:spLocks noGrp="1"/>
          </p:cNvSpPr>
          <p:nvPr>
            <p:ph idx="1"/>
          </p:nvPr>
        </p:nvSpPr>
        <p:spPr>
          <a:xfrm>
            <a:off x="298516" y="1066800"/>
            <a:ext cx="8845484" cy="5071717"/>
          </a:xfrm>
        </p:spPr>
        <p:txBody>
          <a:bodyPr>
            <a:normAutofit/>
          </a:bodyPr>
          <a:lstStyle/>
          <a:p>
            <a:pPr marL="171450" lvl="2" indent="0">
              <a:buNone/>
            </a:pPr>
            <a:endParaRPr lang="en-US" sz="2000" dirty="0" smtClean="0"/>
          </a:p>
          <a:p>
            <a:pPr lvl="2">
              <a:buFont typeface="Wingdings" panose="05000000000000000000" pitchFamily="2" charset="2"/>
              <a:buChar char="§"/>
            </a:pPr>
            <a:r>
              <a:rPr lang="en-US" sz="2000" dirty="0" smtClean="0"/>
              <a:t>  Develop Spring </a:t>
            </a:r>
            <a:r>
              <a:rPr lang="en-US" sz="2000" dirty="0"/>
              <a:t>Application Using Java Base </a:t>
            </a:r>
            <a:r>
              <a:rPr lang="en-US" sz="2000" dirty="0" smtClean="0"/>
              <a:t>Configuration</a:t>
            </a:r>
          </a:p>
          <a:p>
            <a:pPr marL="171450" lvl="2" indent="0">
              <a:buNone/>
            </a:pPr>
            <a:endParaRPr lang="en-US" sz="2000" dirty="0"/>
          </a:p>
          <a:p>
            <a:pPr marL="460772" lvl="1" indent="-285750"/>
            <a:r>
              <a:rPr lang="en-US" sz="1800" dirty="0" smtClean="0"/>
              <a:t>Java </a:t>
            </a:r>
            <a:r>
              <a:rPr lang="en-US" sz="1800" dirty="0"/>
              <a:t>Configuration Class</a:t>
            </a:r>
          </a:p>
          <a:p>
            <a:pPr lvl="5">
              <a:buFont typeface="Wingdings" panose="05000000000000000000" pitchFamily="2" charset="2"/>
              <a:buChar char="§"/>
            </a:pPr>
            <a:r>
              <a:rPr lang="en-US" sz="1800" dirty="0"/>
              <a:t>@Configuration</a:t>
            </a:r>
          </a:p>
          <a:p>
            <a:pPr lvl="5">
              <a:buFont typeface="Wingdings" panose="05000000000000000000" pitchFamily="2" charset="2"/>
              <a:buChar char="§"/>
            </a:pPr>
            <a:r>
              <a:rPr lang="en-US" sz="1800" dirty="0"/>
              <a:t>@</a:t>
            </a:r>
            <a:r>
              <a:rPr lang="en-US" sz="1800" dirty="0" smtClean="0"/>
              <a:t>Bean</a:t>
            </a:r>
          </a:p>
          <a:p>
            <a:pPr marL="1714500" lvl="5" indent="0">
              <a:buNone/>
            </a:pPr>
            <a:r>
              <a:rPr lang="en-US" sz="1800" dirty="0" smtClean="0"/>
              <a:t>  </a:t>
            </a:r>
            <a:endParaRPr lang="en-US" sz="1800" dirty="0"/>
          </a:p>
          <a:p>
            <a:pPr lvl="2">
              <a:buFont typeface="Wingdings" panose="05000000000000000000" pitchFamily="2" charset="2"/>
              <a:buChar char="§"/>
            </a:pPr>
            <a:r>
              <a:rPr lang="en-US" sz="1800" dirty="0" smtClean="0"/>
              <a:t> </a:t>
            </a:r>
            <a:r>
              <a:rPr lang="en-US" sz="1800" dirty="0"/>
              <a:t>Implementing Bean </a:t>
            </a:r>
            <a:r>
              <a:rPr lang="en-US" sz="1800" dirty="0" smtClean="0"/>
              <a:t>Lifecycle Callbacks and  Bean Scope</a:t>
            </a:r>
          </a:p>
          <a:p>
            <a:pPr marL="171450" lvl="2" indent="0">
              <a:buNone/>
            </a:pPr>
            <a:endParaRPr lang="en-US" sz="1800" dirty="0" smtClean="0"/>
          </a:p>
          <a:p>
            <a:pPr lvl="2">
              <a:buFont typeface="Wingdings" panose="05000000000000000000" pitchFamily="2" charset="2"/>
              <a:buChar char="§"/>
            </a:pPr>
            <a:r>
              <a:rPr lang="en-US" sz="1800" dirty="0" smtClean="0"/>
              <a:t> Registering </a:t>
            </a:r>
            <a:r>
              <a:rPr lang="en-US" sz="1800" dirty="0"/>
              <a:t>Configuration Using AnnotationConfigApplicationContext</a:t>
            </a:r>
          </a:p>
          <a:p>
            <a:pPr lvl="2">
              <a:buFont typeface="Wingdings" panose="05000000000000000000" pitchFamily="2" charset="2"/>
              <a:buChar char="§"/>
            </a:pPr>
            <a:endParaRPr lang="en-US" sz="18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1601" y="545452"/>
            <a:ext cx="8737600" cy="534048"/>
          </a:xfrm>
        </p:spPr>
        <p:txBody>
          <a:bodyPr>
            <a:noAutofit/>
          </a:bodyPr>
          <a:lstStyle/>
          <a:p>
            <a:pPr lvl="1"/>
            <a:r>
              <a:rPr lang="en-US" sz="2400" dirty="0" smtClean="0">
                <a:solidFill>
                  <a:schemeClr val="tx2"/>
                </a:solidFill>
              </a:rPr>
              <a:t>3.1 Develop Spring Application Using Java Base Configuration</a:t>
            </a:r>
            <a:endParaRPr lang="en-US" sz="2400" dirty="0">
              <a:solidFill>
                <a:schemeClr val="tx2"/>
              </a:solidFill>
            </a:endParaRPr>
          </a:p>
        </p:txBody>
      </p:sp>
      <p:sp>
        <p:nvSpPr>
          <p:cNvPr id="4" name="Content Placeholder 3"/>
          <p:cNvSpPr>
            <a:spLocks noGrp="1"/>
          </p:cNvSpPr>
          <p:nvPr>
            <p:ph idx="1"/>
          </p:nvPr>
        </p:nvSpPr>
        <p:spPr>
          <a:xfrm>
            <a:off x="309801" y="1197430"/>
            <a:ext cx="7996000" cy="2862941"/>
          </a:xfrm>
        </p:spPr>
        <p:txBody>
          <a:bodyPr>
            <a:normAutofit/>
          </a:bodyPr>
          <a:lstStyle/>
          <a:p>
            <a:pPr marL="342900" indent="-342900">
              <a:buFont typeface="Wingdings" panose="05000000000000000000" pitchFamily="2" charset="2"/>
              <a:buChar char="§"/>
            </a:pPr>
            <a:endParaRPr lang="en-US" sz="2000" dirty="0" smtClean="0"/>
          </a:p>
          <a:p>
            <a:endParaRPr lang="en-US" sz="2000" dirty="0" smtClean="0"/>
          </a:p>
          <a:p>
            <a:pPr marL="342900" indent="-342900">
              <a:buFont typeface="Wingdings" panose="05000000000000000000" pitchFamily="2" charset="2"/>
              <a:buChar char="§"/>
            </a:pPr>
            <a:r>
              <a:rPr lang="en-US" sz="2000" dirty="0" smtClean="0"/>
              <a:t>Spring 3 onwards a spring application can be configured </a:t>
            </a:r>
          </a:p>
          <a:p>
            <a:r>
              <a:rPr lang="en-US" dirty="0"/>
              <a:t> </a:t>
            </a:r>
            <a:r>
              <a:rPr lang="en-US" dirty="0" smtClean="0"/>
              <a:t>   </a:t>
            </a:r>
            <a:r>
              <a:rPr lang="en-US" sz="2000" dirty="0" smtClean="0"/>
              <a:t>with almost no XML using  pure java.</a:t>
            </a:r>
          </a:p>
          <a:p>
            <a:pPr marL="342900" indent="-342900">
              <a:buFont typeface="Wingdings" panose="05000000000000000000" pitchFamily="2" charset="2"/>
              <a:buChar char="§"/>
            </a:pPr>
            <a:endParaRPr lang="en-US" sz="2000" dirty="0"/>
          </a:p>
          <a:p>
            <a:pPr marL="342900" indent="-342900">
              <a:buFont typeface="Wingdings" panose="05000000000000000000" pitchFamily="2" charset="2"/>
              <a:buChar char="§"/>
            </a:pPr>
            <a:r>
              <a:rPr lang="en-US" sz="2000" dirty="0" smtClean="0"/>
              <a:t>Java base configuration allows moving bean definition and</a:t>
            </a:r>
          </a:p>
          <a:p>
            <a:r>
              <a:rPr lang="en-US" dirty="0"/>
              <a:t> </a:t>
            </a:r>
            <a:r>
              <a:rPr lang="en-US" dirty="0" smtClean="0"/>
              <a:t>  </a:t>
            </a:r>
            <a:r>
              <a:rPr lang="en-US" sz="2000" dirty="0" smtClean="0"/>
              <a:t> spring configuration out of XML file into a java classes.</a:t>
            </a:r>
            <a:endParaRPr lang="en-US" sz="2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0224"/>
            <a:ext cx="7874000" cy="461476"/>
          </a:xfrm>
        </p:spPr>
        <p:txBody>
          <a:bodyPr>
            <a:noAutofit/>
          </a:bodyPr>
          <a:lstStyle/>
          <a:p>
            <a:pPr marL="346472" lvl="3" indent="0">
              <a:buNone/>
            </a:pPr>
            <a:r>
              <a:rPr lang="en-US" sz="2400" dirty="0" smtClean="0">
                <a:solidFill>
                  <a:schemeClr val="tx2"/>
                </a:solidFill>
              </a:rPr>
              <a:t> 3.1    Example  -  </a:t>
            </a:r>
            <a:r>
              <a:rPr lang="en-US" sz="2400" dirty="0" err="1" smtClean="0">
                <a:solidFill>
                  <a:schemeClr val="tx2"/>
                </a:solidFill>
              </a:rPr>
              <a:t>MyBookConfig</a:t>
            </a:r>
            <a:r>
              <a:rPr lang="en-US" sz="2400" dirty="0" smtClean="0">
                <a:solidFill>
                  <a:schemeClr val="tx2"/>
                </a:solidFill>
              </a:rPr>
              <a:t> .java</a:t>
            </a:r>
            <a:r>
              <a:rPr lang="en-US" dirty="0"/>
              <a:t/>
            </a:r>
            <a:br>
              <a:rPr lang="en-US" dirty="0"/>
            </a:br>
            <a:endParaRPr lang="en-US" dirty="0"/>
          </a:p>
        </p:txBody>
      </p:sp>
      <p:sp>
        <p:nvSpPr>
          <p:cNvPr id="3" name="Content Placeholder 2"/>
          <p:cNvSpPr>
            <a:spLocks noGrp="1"/>
          </p:cNvSpPr>
          <p:nvPr>
            <p:ph idx="1"/>
          </p:nvPr>
        </p:nvSpPr>
        <p:spPr>
          <a:xfrm>
            <a:off x="298516" y="901700"/>
            <a:ext cx="8312649" cy="5236818"/>
          </a:xfrm>
        </p:spPr>
        <p:txBody>
          <a:bodyPr/>
          <a:lstStyle/>
          <a:p>
            <a:pPr marL="285750" indent="-285750">
              <a:buFont typeface="Wingdings" panose="05000000000000000000" pitchFamily="2" charset="2"/>
              <a:buChar char="§"/>
            </a:pPr>
            <a:endParaRPr lang="en-US" sz="2000" dirty="0" smtClean="0"/>
          </a:p>
          <a:p>
            <a:pPr marL="0" indent="0">
              <a:buNone/>
            </a:pPr>
            <a:endParaRPr lang="en-US" sz="1800" dirty="0" smtClean="0"/>
          </a:p>
          <a:p>
            <a:pPr marL="0" indent="0">
              <a:buNone/>
            </a:pPr>
            <a:r>
              <a:rPr lang="en-US" sz="1800" dirty="0" smtClean="0"/>
              <a:t>   </a:t>
            </a:r>
            <a:r>
              <a:rPr lang="en-US" dirty="0"/>
              <a:t>	</a:t>
            </a:r>
            <a:endParaRPr lang="en-US" dirty="0" smtClean="0"/>
          </a:p>
          <a:p>
            <a:pPr marL="0" indent="0">
              <a:buNone/>
            </a:pPr>
            <a:endParaRPr lang="en-US" dirty="0"/>
          </a:p>
          <a:p>
            <a:pPr marL="0" indent="0">
              <a:buNone/>
            </a:pPr>
            <a:r>
              <a:rPr lang="en-US" dirty="0" smtClean="0"/>
              <a:t>  </a:t>
            </a:r>
          </a:p>
          <a:p>
            <a:r>
              <a:rPr lang="en-US" dirty="0" smtClean="0"/>
              <a:t>   </a:t>
            </a:r>
          </a:p>
          <a:p>
            <a:endParaRPr lang="en-US" dirty="0">
              <a:solidFill>
                <a:srgbClr val="00B0F0"/>
              </a:solidFill>
            </a:endParaRPr>
          </a:p>
          <a:p>
            <a:r>
              <a:rPr lang="en-US" dirty="0" smtClean="0">
                <a:solidFill>
                  <a:srgbClr val="00B0F0"/>
                </a:solidFill>
              </a:rPr>
              <a:t>   @</a:t>
            </a:r>
            <a:r>
              <a:rPr lang="en-US" dirty="0">
                <a:solidFill>
                  <a:srgbClr val="00B0F0"/>
                </a:solidFill>
              </a:rPr>
              <a:t>Configuration</a:t>
            </a:r>
          </a:p>
          <a:p>
            <a:r>
              <a:rPr lang="en-US" dirty="0"/>
              <a:t>   public class </a:t>
            </a:r>
            <a:r>
              <a:rPr lang="en-US" dirty="0" err="1"/>
              <a:t>MyBookConfig</a:t>
            </a:r>
            <a:r>
              <a:rPr lang="en-US" dirty="0"/>
              <a:t> </a:t>
            </a:r>
          </a:p>
          <a:p>
            <a:r>
              <a:rPr lang="en-US" dirty="0"/>
              <a:t>      {</a:t>
            </a:r>
          </a:p>
          <a:p>
            <a:r>
              <a:rPr lang="en-US" dirty="0">
                <a:solidFill>
                  <a:srgbClr val="00B0F0"/>
                </a:solidFill>
              </a:rPr>
              <a:t>	@Bean</a:t>
            </a:r>
          </a:p>
          <a:p>
            <a:r>
              <a:rPr lang="en-US" dirty="0"/>
              <a:t>	public Author author()</a:t>
            </a:r>
          </a:p>
          <a:p>
            <a:r>
              <a:rPr lang="en-US" dirty="0"/>
              <a:t>	{		</a:t>
            </a:r>
          </a:p>
          <a:p>
            <a:r>
              <a:rPr lang="en-US" dirty="0"/>
              <a:t>		return new Author("</a:t>
            </a:r>
            <a:r>
              <a:rPr lang="en-US" dirty="0" err="1"/>
              <a:t>Kanetkar</a:t>
            </a:r>
            <a:r>
              <a:rPr lang="en-US" dirty="0"/>
              <a:t>","Nagpur");</a:t>
            </a:r>
          </a:p>
          <a:p>
            <a:r>
              <a:rPr lang="en-US" dirty="0"/>
              <a:t>	}</a:t>
            </a:r>
          </a:p>
          <a:p>
            <a:pPr marL="0" indent="0">
              <a:buNone/>
            </a:pPr>
            <a:endParaRPr lang="en-US" dirty="0"/>
          </a:p>
        </p:txBody>
      </p:sp>
      <p:sp>
        <p:nvSpPr>
          <p:cNvPr id="7" name="Rounded Rectangle 6"/>
          <p:cNvSpPr/>
          <p:nvPr/>
        </p:nvSpPr>
        <p:spPr>
          <a:xfrm>
            <a:off x="425516" y="1993900"/>
            <a:ext cx="6508684" cy="368662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ular Callout 3"/>
          <p:cNvSpPr/>
          <p:nvPr/>
        </p:nvSpPr>
        <p:spPr>
          <a:xfrm>
            <a:off x="5854700" y="901700"/>
            <a:ext cx="3115825" cy="1346200"/>
          </a:xfrm>
          <a:prstGeom prst="wedgeRectCallout">
            <a:avLst>
              <a:gd name="adj1" fmla="val -89551"/>
              <a:gd name="adj2" fmla="val 982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0482" indent="-190482"/>
            <a:r>
              <a:rPr lang="en-US" sz="1400" b="1" dirty="0"/>
              <a:t>@Configuration</a:t>
            </a:r>
            <a:r>
              <a:rPr lang="en-US" sz="1400" dirty="0"/>
              <a:t> indicates that the class can be used by the Spring IoC container as a source of bean definitions.</a:t>
            </a:r>
          </a:p>
        </p:txBody>
      </p:sp>
    </p:spTree>
    <p:extLst>
      <p:ext uri="{BB962C8B-B14F-4D97-AF65-F5344CB8AC3E}">
        <p14:creationId xmlns:p14="http://schemas.microsoft.com/office/powerpoint/2010/main" val="23928496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01" y="418452"/>
            <a:ext cx="8312649" cy="593919"/>
          </a:xfrm>
        </p:spPr>
        <p:txBody>
          <a:bodyPr>
            <a:normAutofit/>
          </a:bodyPr>
          <a:lstStyle/>
          <a:p>
            <a:r>
              <a:rPr lang="en-US" dirty="0" smtClean="0"/>
              <a:t>   3.1   Example -</a:t>
            </a:r>
            <a:r>
              <a:rPr lang="en-US" dirty="0" err="1" smtClean="0"/>
              <a:t>MyBookConfig</a:t>
            </a:r>
            <a:r>
              <a:rPr lang="en-US" dirty="0" smtClean="0"/>
              <a:t> </a:t>
            </a:r>
            <a:r>
              <a:rPr lang="en-US" dirty="0"/>
              <a:t>.java</a:t>
            </a:r>
          </a:p>
        </p:txBody>
      </p:sp>
      <p:sp>
        <p:nvSpPr>
          <p:cNvPr id="3" name="Content Placeholder 2"/>
          <p:cNvSpPr>
            <a:spLocks noGrp="1"/>
          </p:cNvSpPr>
          <p:nvPr>
            <p:ph idx="1"/>
          </p:nvPr>
        </p:nvSpPr>
        <p:spPr>
          <a:xfrm>
            <a:off x="298516" y="1494766"/>
            <a:ext cx="8845484" cy="4906034"/>
          </a:xfrm>
        </p:spPr>
        <p:txBody>
          <a:bodyPr/>
          <a:lstStyle/>
          <a:p>
            <a:pPr marL="0" indent="0">
              <a:buNone/>
            </a:pPr>
            <a:r>
              <a:rPr lang="en-US" dirty="0"/>
              <a:t>	</a:t>
            </a:r>
            <a:endParaRPr lang="en-US" dirty="0" smtClean="0"/>
          </a:p>
        </p:txBody>
      </p:sp>
      <p:grpSp>
        <p:nvGrpSpPr>
          <p:cNvPr id="6" name="Group 5"/>
          <p:cNvGrpSpPr/>
          <p:nvPr/>
        </p:nvGrpSpPr>
        <p:grpSpPr>
          <a:xfrm>
            <a:off x="838200" y="2197100"/>
            <a:ext cx="8098971" cy="3983018"/>
            <a:chOff x="838200" y="1992086"/>
            <a:chExt cx="8098971" cy="4188032"/>
          </a:xfrm>
        </p:grpSpPr>
        <p:sp>
          <p:nvSpPr>
            <p:cNvPr id="4" name="Rounded Rectangle 3"/>
            <p:cNvSpPr/>
            <p:nvPr/>
          </p:nvSpPr>
          <p:spPr>
            <a:xfrm>
              <a:off x="838200" y="1992086"/>
              <a:ext cx="8098971" cy="41365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317171" y="2209800"/>
              <a:ext cx="7305279" cy="3970318"/>
            </a:xfrm>
            <a:prstGeom prst="rect">
              <a:avLst/>
            </a:prstGeom>
            <a:noFill/>
          </p:spPr>
          <p:txBody>
            <a:bodyPr wrap="square" rtlCol="0">
              <a:spAutoFit/>
            </a:bodyPr>
            <a:lstStyle/>
            <a:p>
              <a:endParaRPr lang="en-US" dirty="0" smtClean="0">
                <a:solidFill>
                  <a:srgbClr val="00B0F0"/>
                </a:solidFill>
              </a:endParaRPr>
            </a:p>
            <a:p>
              <a:r>
                <a:rPr lang="en-US" dirty="0" smtClean="0">
                  <a:solidFill>
                    <a:srgbClr val="00B0F0"/>
                  </a:solidFill>
                </a:rPr>
                <a:t>@</a:t>
              </a:r>
              <a:r>
                <a:rPr lang="en-US" dirty="0">
                  <a:solidFill>
                    <a:srgbClr val="00B0F0"/>
                  </a:solidFill>
                </a:rPr>
                <a:t>Bean(</a:t>
              </a:r>
              <a:r>
                <a:rPr lang="en-US" dirty="0" err="1">
                  <a:solidFill>
                    <a:srgbClr val="00B0F0"/>
                  </a:solidFill>
                </a:rPr>
                <a:t>initMethod</a:t>
              </a:r>
              <a:r>
                <a:rPr lang="en-US" dirty="0">
                  <a:solidFill>
                    <a:srgbClr val="00B0F0"/>
                  </a:solidFill>
                </a:rPr>
                <a:t>="</a:t>
              </a:r>
              <a:r>
                <a:rPr lang="en-US" dirty="0" err="1">
                  <a:solidFill>
                    <a:srgbClr val="00B0F0"/>
                  </a:solidFill>
                </a:rPr>
                <a:t>setUp</a:t>
              </a:r>
              <a:r>
                <a:rPr lang="en-US" dirty="0">
                  <a:solidFill>
                    <a:srgbClr val="00B0F0"/>
                  </a:solidFill>
                </a:rPr>
                <a:t>",</a:t>
              </a:r>
              <a:r>
                <a:rPr lang="en-US" dirty="0" err="1">
                  <a:solidFill>
                    <a:srgbClr val="00B0F0"/>
                  </a:solidFill>
                </a:rPr>
                <a:t>destroyMethod</a:t>
              </a:r>
              <a:r>
                <a:rPr lang="en-US" dirty="0">
                  <a:solidFill>
                    <a:srgbClr val="00B0F0"/>
                  </a:solidFill>
                </a:rPr>
                <a:t>="</a:t>
              </a:r>
              <a:r>
                <a:rPr lang="en-US" dirty="0" err="1">
                  <a:solidFill>
                    <a:srgbClr val="00B0F0"/>
                  </a:solidFill>
                </a:rPr>
                <a:t>cleanUp</a:t>
              </a:r>
              <a:r>
                <a:rPr lang="en-US" dirty="0">
                  <a:solidFill>
                    <a:srgbClr val="00B0F0"/>
                  </a:solidFill>
                </a:rPr>
                <a:t>"</a:t>
              </a:r>
              <a:r>
                <a:rPr lang="en-US" dirty="0"/>
                <a:t>)</a:t>
              </a:r>
            </a:p>
            <a:p>
              <a:r>
                <a:rPr lang="en-US" dirty="0"/>
                <a:t>	//@Scope("prototype")</a:t>
              </a:r>
            </a:p>
            <a:p>
              <a:r>
                <a:rPr lang="en-US" dirty="0"/>
                <a:t>	public Book book()</a:t>
              </a:r>
            </a:p>
            <a:p>
              <a:r>
                <a:rPr lang="en-US" dirty="0"/>
                <a:t>	{</a:t>
              </a:r>
            </a:p>
            <a:p>
              <a:r>
                <a:rPr lang="en-US" dirty="0"/>
                <a:t>		Book book=new Book();</a:t>
              </a:r>
            </a:p>
            <a:p>
              <a:r>
                <a:rPr lang="en-US" dirty="0"/>
                <a:t>		</a:t>
              </a:r>
              <a:r>
                <a:rPr lang="en-US" dirty="0" err="1"/>
                <a:t>book.setYear</a:t>
              </a:r>
              <a:r>
                <a:rPr lang="en-US" dirty="0"/>
                <a:t>("1995");</a:t>
              </a:r>
            </a:p>
            <a:p>
              <a:r>
                <a:rPr lang="en-US" dirty="0"/>
                <a:t>		</a:t>
              </a:r>
              <a:r>
                <a:rPr lang="en-US" dirty="0" err="1"/>
                <a:t>book.setIsbn</a:t>
              </a:r>
              <a:r>
                <a:rPr lang="en-US" dirty="0"/>
                <a:t>("Kj77756");</a:t>
              </a:r>
            </a:p>
            <a:p>
              <a:r>
                <a:rPr lang="en-US" dirty="0"/>
                <a:t>		</a:t>
              </a:r>
              <a:r>
                <a:rPr lang="en-US" dirty="0" err="1"/>
                <a:t>book.setAuthor</a:t>
              </a:r>
              <a:r>
                <a:rPr lang="en-US" dirty="0"/>
                <a:t>(author());</a:t>
              </a:r>
            </a:p>
            <a:p>
              <a:r>
                <a:rPr lang="en-US" dirty="0"/>
                <a:t>		return book;</a:t>
              </a:r>
            </a:p>
            <a:p>
              <a:endParaRPr lang="en-US" dirty="0"/>
            </a:p>
            <a:p>
              <a:r>
                <a:rPr lang="en-US"/>
                <a:t>	</a:t>
              </a:r>
              <a:r>
                <a:rPr lang="en-US" smtClean="0"/>
                <a:t>}</a:t>
              </a:r>
              <a:endParaRPr lang="en-US" dirty="0"/>
            </a:p>
            <a:p>
              <a:r>
                <a:rPr lang="en-US" dirty="0"/>
                <a:t>}</a:t>
              </a:r>
            </a:p>
          </p:txBody>
        </p:sp>
      </p:grpSp>
      <p:sp>
        <p:nvSpPr>
          <p:cNvPr id="8" name="Rectangular Callout 7"/>
          <p:cNvSpPr/>
          <p:nvPr/>
        </p:nvSpPr>
        <p:spPr>
          <a:xfrm>
            <a:off x="5092700" y="901700"/>
            <a:ext cx="3877825" cy="1082562"/>
          </a:xfrm>
          <a:prstGeom prst="wedgeRectCallout">
            <a:avLst>
              <a:gd name="adj1" fmla="val -68263"/>
              <a:gd name="adj2" fmla="val 665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0482" indent="-190482"/>
            <a:r>
              <a:rPr lang="en-US" sz="1400" b="1" dirty="0"/>
              <a:t>@Bean</a:t>
            </a:r>
            <a:r>
              <a:rPr lang="en-US" sz="1400" dirty="0"/>
              <a:t> annotation tells Spring that a method annotated with @Bean will return an object that should be registered as a bean in the Spring application context</a:t>
            </a:r>
          </a:p>
        </p:txBody>
      </p:sp>
    </p:spTree>
    <p:extLst>
      <p:ext uri="{BB962C8B-B14F-4D97-AF65-F5344CB8AC3E}">
        <p14:creationId xmlns:p14="http://schemas.microsoft.com/office/powerpoint/2010/main" val="4628540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0224"/>
            <a:ext cx="7874000" cy="461476"/>
          </a:xfrm>
        </p:spPr>
        <p:txBody>
          <a:bodyPr>
            <a:noAutofit/>
          </a:bodyPr>
          <a:lstStyle/>
          <a:p>
            <a:pPr marL="346472" lvl="3" indent="0">
              <a:buNone/>
            </a:pPr>
            <a:r>
              <a:rPr lang="en-US" sz="2400" dirty="0" smtClean="0">
                <a:solidFill>
                  <a:schemeClr val="tx2"/>
                </a:solidFill>
              </a:rPr>
              <a:t>3.2 Java Configuration Class</a:t>
            </a:r>
            <a:r>
              <a:rPr lang="en-US" dirty="0"/>
              <a:t/>
            </a:r>
            <a:br>
              <a:rPr lang="en-US" dirty="0"/>
            </a:br>
            <a:endParaRPr lang="en-US" dirty="0"/>
          </a:p>
        </p:txBody>
      </p:sp>
      <p:sp>
        <p:nvSpPr>
          <p:cNvPr id="3" name="Content Placeholder 2"/>
          <p:cNvSpPr>
            <a:spLocks noGrp="1"/>
          </p:cNvSpPr>
          <p:nvPr>
            <p:ph idx="1"/>
          </p:nvPr>
        </p:nvSpPr>
        <p:spPr>
          <a:xfrm>
            <a:off x="298516" y="901700"/>
            <a:ext cx="8312649" cy="5236818"/>
          </a:xfrm>
        </p:spPr>
        <p:txBody>
          <a:bodyPr/>
          <a:lstStyle/>
          <a:p>
            <a:pPr marL="285750" indent="-285750">
              <a:buFont typeface="Wingdings" panose="05000000000000000000" pitchFamily="2" charset="2"/>
              <a:buChar char="§"/>
            </a:pPr>
            <a:endParaRPr lang="en-US" sz="2000" dirty="0" smtClean="0"/>
          </a:p>
          <a:p>
            <a:endParaRPr lang="en-US" sz="2000" dirty="0" smtClean="0"/>
          </a:p>
          <a:p>
            <a:pPr marL="285750" indent="-285750">
              <a:buFont typeface="Wingdings" panose="05000000000000000000" pitchFamily="2" charset="2"/>
              <a:buChar char="§"/>
            </a:pPr>
            <a:r>
              <a:rPr lang="en-US" sz="2000" dirty="0" smtClean="0"/>
              <a:t>@Configuration - The java base equivalent to &lt;beans&gt; in xml </a:t>
            </a:r>
          </a:p>
          <a:p>
            <a:r>
              <a:rPr lang="en-US" sz="2000" dirty="0" smtClean="0"/>
              <a:t>     is  a Java class annotated with @Configurations</a:t>
            </a:r>
          </a:p>
          <a:p>
            <a:endParaRPr lang="en-US" sz="2000" dirty="0" smtClean="0"/>
          </a:p>
          <a:p>
            <a:pPr marL="285750" indent="-285750">
              <a:buFont typeface="Wingdings" panose="05000000000000000000" pitchFamily="2" charset="2"/>
              <a:buChar char="§"/>
            </a:pPr>
            <a:r>
              <a:rPr lang="en-US" sz="2000" dirty="0" smtClean="0"/>
              <a:t>@ Bean  -This annotation is used to define the beans.</a:t>
            </a:r>
          </a:p>
          <a:p>
            <a:pPr marL="0" indent="0">
              <a:buNone/>
            </a:pPr>
            <a:endParaRPr lang="en-US" sz="1800" dirty="0" smtClean="0"/>
          </a:p>
          <a:p>
            <a:pPr marL="0" indent="0">
              <a:buNone/>
            </a:pPr>
            <a:r>
              <a:rPr lang="en-US" sz="1800" dirty="0" smtClean="0"/>
              <a:t>   </a:t>
            </a:r>
            <a:r>
              <a:rPr lang="en-US" dirty="0"/>
              <a:t>	</a:t>
            </a:r>
            <a:r>
              <a:rPr lang="en-US" dirty="0" smtClean="0"/>
              <a:t>  </a:t>
            </a:r>
          </a:p>
          <a:p>
            <a:r>
              <a:rPr lang="en-US" dirty="0" smtClean="0"/>
              <a:t>   </a:t>
            </a:r>
            <a:endParaRPr lang="en-US" dirty="0"/>
          </a:p>
        </p:txBody>
      </p:sp>
    </p:spTree>
    <p:extLst>
      <p:ext uri="{BB962C8B-B14F-4D97-AF65-F5344CB8AC3E}">
        <p14:creationId xmlns:p14="http://schemas.microsoft.com/office/powerpoint/2010/main" val="25770698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916" y="249118"/>
            <a:ext cx="8732599" cy="424029"/>
          </a:xfrm>
        </p:spPr>
        <p:txBody>
          <a:bodyPr>
            <a:normAutofit fontScale="90000"/>
          </a:bodyPr>
          <a:lstStyle/>
          <a:p>
            <a:r>
              <a:rPr lang="en-US" dirty="0" smtClean="0"/>
              <a:t>3.3:Implementing </a:t>
            </a:r>
            <a:r>
              <a:rPr lang="en-US" dirty="0"/>
              <a:t>Bean Lifecycle </a:t>
            </a:r>
            <a:r>
              <a:rPr lang="en-US" dirty="0" smtClean="0"/>
              <a:t>Callbacks And Bean Scope</a:t>
            </a:r>
            <a:r>
              <a:rPr lang="en-US" dirty="0"/>
              <a:t/>
            </a:r>
            <a:br>
              <a:rPr lang="en-US" dirty="0"/>
            </a:br>
            <a:endParaRPr lang="en-US" dirty="0"/>
          </a:p>
        </p:txBody>
      </p:sp>
      <p:sp>
        <p:nvSpPr>
          <p:cNvPr id="3" name="Content Placeholder 2"/>
          <p:cNvSpPr>
            <a:spLocks noGrp="1"/>
          </p:cNvSpPr>
          <p:nvPr>
            <p:ph idx="1"/>
          </p:nvPr>
        </p:nvSpPr>
        <p:spPr>
          <a:xfrm>
            <a:off x="196916" y="990600"/>
            <a:ext cx="8845484" cy="5274917"/>
          </a:xfrm>
        </p:spPr>
        <p:txBody>
          <a:bodyPr/>
          <a:lstStyle/>
          <a:p>
            <a:pPr marL="342900" indent="-342900">
              <a:buClr>
                <a:schemeClr val="tx2"/>
              </a:buClr>
              <a:buFont typeface="Wingdings" panose="05000000000000000000" pitchFamily="2" charset="2"/>
              <a:buChar char="§"/>
            </a:pPr>
            <a:endParaRPr lang="en-US" dirty="0" smtClean="0"/>
          </a:p>
          <a:p>
            <a:pPr marL="342900" indent="-342900">
              <a:buClr>
                <a:schemeClr val="tx2"/>
              </a:buClr>
              <a:buFont typeface="Wingdings" panose="05000000000000000000" pitchFamily="2" charset="2"/>
              <a:buChar char="§"/>
            </a:pPr>
            <a:r>
              <a:rPr lang="en-US" dirty="0" smtClean="0"/>
              <a:t>	@</a:t>
            </a:r>
            <a:r>
              <a:rPr lang="en-US" dirty="0" err="1" smtClean="0"/>
              <a:t>PostConstruct</a:t>
            </a:r>
            <a:r>
              <a:rPr lang="en-US" dirty="0"/>
              <a:t>  </a:t>
            </a:r>
            <a:r>
              <a:rPr lang="en-US" dirty="0" smtClean="0"/>
              <a:t>- This Annotation </a:t>
            </a:r>
            <a:r>
              <a:rPr lang="en-US" dirty="0"/>
              <a:t>is </a:t>
            </a:r>
            <a:r>
              <a:rPr lang="en-US" dirty="0" smtClean="0"/>
              <a:t>used  </a:t>
            </a:r>
            <a:r>
              <a:rPr lang="en-US" dirty="0"/>
              <a:t>on a method </a:t>
            </a:r>
            <a:r>
              <a:rPr lang="en-US" dirty="0" smtClean="0"/>
              <a:t>that</a:t>
            </a:r>
          </a:p>
          <a:p>
            <a:pPr>
              <a:buClr>
                <a:schemeClr val="tx2"/>
              </a:buClr>
            </a:pPr>
            <a:r>
              <a:rPr lang="en-US" dirty="0" smtClean="0"/>
              <a:t>               needs </a:t>
            </a:r>
            <a:r>
              <a:rPr lang="en-US" dirty="0"/>
              <a:t>to be executed </a:t>
            </a:r>
            <a:r>
              <a:rPr lang="en-US" dirty="0" smtClean="0"/>
              <a:t>after </a:t>
            </a:r>
            <a:r>
              <a:rPr lang="en-US" dirty="0"/>
              <a:t>dependency injection </a:t>
            </a:r>
            <a:r>
              <a:rPr lang="en-US" dirty="0" smtClean="0"/>
              <a:t>is </a:t>
            </a:r>
            <a:r>
              <a:rPr lang="en-US" dirty="0"/>
              <a:t>done </a:t>
            </a:r>
            <a:endParaRPr lang="en-US" dirty="0" smtClean="0"/>
          </a:p>
          <a:p>
            <a:pPr>
              <a:buClr>
                <a:schemeClr val="tx2"/>
              </a:buClr>
            </a:pPr>
            <a:r>
              <a:rPr lang="en-US" dirty="0" smtClean="0"/>
              <a:t>               to </a:t>
            </a:r>
            <a:r>
              <a:rPr lang="en-US" dirty="0"/>
              <a:t>perform any </a:t>
            </a:r>
            <a:r>
              <a:rPr lang="en-US" dirty="0" smtClean="0"/>
              <a:t>initialization.</a:t>
            </a:r>
            <a:endParaRPr lang="en-US" dirty="0"/>
          </a:p>
          <a:p>
            <a:pPr>
              <a:buClr>
                <a:schemeClr val="tx2"/>
              </a:buClr>
            </a:pPr>
            <a:endParaRPr lang="en-US" dirty="0" smtClean="0"/>
          </a:p>
          <a:p>
            <a:pPr marL="342900" indent="-342900">
              <a:buClr>
                <a:schemeClr val="tx2"/>
              </a:buClr>
              <a:buFont typeface="Wingdings" panose="05000000000000000000" pitchFamily="2" charset="2"/>
              <a:buChar char="§"/>
            </a:pPr>
            <a:r>
              <a:rPr lang="en-US" dirty="0"/>
              <a:t>	</a:t>
            </a:r>
            <a:r>
              <a:rPr lang="en-US" dirty="0" smtClean="0"/>
              <a:t>@</a:t>
            </a:r>
            <a:r>
              <a:rPr lang="en-US" dirty="0" err="1" smtClean="0"/>
              <a:t>PreDestroy</a:t>
            </a:r>
            <a:r>
              <a:rPr lang="en-US" dirty="0"/>
              <a:t> -  </a:t>
            </a:r>
            <a:r>
              <a:rPr lang="en-US" dirty="0" smtClean="0"/>
              <a:t>This Annotation </a:t>
            </a:r>
            <a:r>
              <a:rPr lang="en-US" dirty="0"/>
              <a:t>is used on methods as a </a:t>
            </a:r>
          </a:p>
          <a:p>
            <a:pPr>
              <a:buClr>
                <a:schemeClr val="tx2"/>
              </a:buClr>
            </a:pPr>
            <a:r>
              <a:rPr lang="en-US" dirty="0"/>
              <a:t> </a:t>
            </a:r>
            <a:r>
              <a:rPr lang="en-US" dirty="0" smtClean="0"/>
              <a:t>                    callback </a:t>
            </a:r>
            <a:r>
              <a:rPr lang="en-US" dirty="0"/>
              <a:t>notification to signal that </a:t>
            </a:r>
            <a:r>
              <a:rPr lang="en-US" dirty="0" smtClean="0"/>
              <a:t>  the </a:t>
            </a:r>
            <a:r>
              <a:rPr lang="en-US" dirty="0"/>
              <a:t>instance is in </a:t>
            </a:r>
            <a:endParaRPr lang="en-US" dirty="0" smtClean="0"/>
          </a:p>
          <a:p>
            <a:pPr>
              <a:buClr>
                <a:schemeClr val="tx2"/>
              </a:buClr>
            </a:pPr>
            <a:r>
              <a:rPr lang="en-US" dirty="0"/>
              <a:t> </a:t>
            </a:r>
            <a:r>
              <a:rPr lang="en-US" dirty="0" smtClean="0"/>
              <a:t>          the </a:t>
            </a:r>
            <a:r>
              <a:rPr lang="en-US" dirty="0"/>
              <a:t>process of </a:t>
            </a:r>
            <a:r>
              <a:rPr lang="en-US" dirty="0" smtClean="0"/>
              <a:t>being </a:t>
            </a:r>
            <a:r>
              <a:rPr lang="en-US" dirty="0"/>
              <a:t>removed by the </a:t>
            </a:r>
            <a:r>
              <a:rPr lang="en-US" dirty="0" smtClean="0"/>
              <a:t>container.</a:t>
            </a:r>
          </a:p>
          <a:p>
            <a:pPr>
              <a:buClr>
                <a:schemeClr val="tx2"/>
              </a:buClr>
            </a:pPr>
            <a:endParaRPr lang="en-US" dirty="0"/>
          </a:p>
          <a:p>
            <a:pPr marL="342900" indent="-342900">
              <a:buClr>
                <a:schemeClr val="tx2"/>
              </a:buClr>
              <a:buFont typeface="Wingdings" panose="05000000000000000000" pitchFamily="2" charset="2"/>
              <a:buChar char="§"/>
            </a:pPr>
            <a:r>
              <a:rPr lang="en-US" dirty="0" smtClean="0"/>
              <a:t>    @</a:t>
            </a:r>
            <a:r>
              <a:rPr lang="en-US" dirty="0"/>
              <a:t>Scope  -  This annotation is used in java base configuration </a:t>
            </a:r>
          </a:p>
          <a:p>
            <a:pPr>
              <a:buClr>
                <a:schemeClr val="tx2"/>
              </a:buClr>
            </a:pPr>
            <a:r>
              <a:rPr lang="en-US" dirty="0"/>
              <a:t>        to define the scope of the bean</a:t>
            </a:r>
            <a:endParaRPr lang="en-US" sz="1800" dirty="0"/>
          </a:p>
          <a:p>
            <a:pPr>
              <a:buClr>
                <a:schemeClr val="tx2"/>
              </a:buClr>
            </a:pPr>
            <a:endParaRPr lang="en-US" sz="1400" b="1" dirty="0"/>
          </a:p>
          <a:p>
            <a:pPr>
              <a:buClr>
                <a:schemeClr val="tx2"/>
              </a:buClr>
            </a:pPr>
            <a:endParaRPr lang="en-US" sz="1400" b="1" dirty="0" smtClean="0"/>
          </a:p>
          <a:p>
            <a:pPr>
              <a:buClr>
                <a:schemeClr val="tx2"/>
              </a:buClr>
            </a:pPr>
            <a:r>
              <a:rPr lang="en-US" sz="1400" b="1" dirty="0"/>
              <a:t>	</a:t>
            </a:r>
            <a:r>
              <a:rPr lang="en-US" sz="1800" b="1" dirty="0" smtClean="0"/>
              <a:t>Note:-</a:t>
            </a:r>
            <a:r>
              <a:rPr lang="en-US" sz="1800" dirty="0" smtClean="0"/>
              <a:t>The </a:t>
            </a:r>
            <a:r>
              <a:rPr lang="en-US" sz="1800" b="1" dirty="0"/>
              <a:t>@</a:t>
            </a:r>
            <a:r>
              <a:rPr lang="en-US" sz="1800" b="1" dirty="0" err="1"/>
              <a:t>PostConstruct</a:t>
            </a:r>
            <a:r>
              <a:rPr lang="en-US" sz="1800" dirty="0"/>
              <a:t> and </a:t>
            </a:r>
            <a:r>
              <a:rPr lang="en-US" sz="1800" b="1" dirty="0"/>
              <a:t>@</a:t>
            </a:r>
            <a:r>
              <a:rPr lang="en-US" sz="1800" b="1" dirty="0" err="1"/>
              <a:t>PreDestroy</a:t>
            </a:r>
            <a:r>
              <a:rPr lang="en-US" sz="1800" dirty="0"/>
              <a:t> annotation are </a:t>
            </a:r>
            <a:r>
              <a:rPr lang="en-US" sz="1800" dirty="0" smtClean="0"/>
              <a:t>not</a:t>
            </a:r>
          </a:p>
          <a:p>
            <a:pPr>
              <a:buClr>
                <a:schemeClr val="tx2"/>
              </a:buClr>
            </a:pPr>
            <a:r>
              <a:rPr lang="en-US" sz="1800" dirty="0" smtClean="0"/>
              <a:t> 	belong </a:t>
            </a:r>
            <a:r>
              <a:rPr lang="en-US" sz="1800" dirty="0"/>
              <a:t>to Spring, it’s located in the J2ee library – </a:t>
            </a:r>
            <a:r>
              <a:rPr lang="en-US" sz="1800" dirty="0" smtClean="0"/>
              <a:t>common-</a:t>
            </a:r>
          </a:p>
          <a:p>
            <a:pPr>
              <a:buClr>
                <a:schemeClr val="tx2"/>
              </a:buClr>
            </a:pPr>
            <a:r>
              <a:rPr lang="en-US" sz="1800" dirty="0" smtClean="0"/>
              <a:t>	annotations.jar</a:t>
            </a:r>
            <a:r>
              <a:rPr lang="en-US" sz="1800" dirty="0"/>
              <a:t>. </a:t>
            </a:r>
          </a:p>
        </p:txBody>
      </p:sp>
    </p:spTree>
    <p:extLst>
      <p:ext uri="{BB962C8B-B14F-4D97-AF65-F5344CB8AC3E}">
        <p14:creationId xmlns:p14="http://schemas.microsoft.com/office/powerpoint/2010/main" val="15417444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01" y="418452"/>
            <a:ext cx="8312649" cy="583034"/>
          </a:xfrm>
        </p:spPr>
        <p:txBody>
          <a:bodyPr>
            <a:normAutofit/>
          </a:bodyPr>
          <a:lstStyle/>
          <a:p>
            <a:r>
              <a:rPr lang="en-US" dirty="0" smtClean="0"/>
              <a:t>3.3  Example</a:t>
            </a:r>
            <a:r>
              <a:rPr lang="en-US" dirty="0"/>
              <a:t>	</a:t>
            </a:r>
            <a:r>
              <a:rPr lang="en-US" dirty="0" smtClean="0"/>
              <a:t>-</a:t>
            </a:r>
            <a:r>
              <a:rPr lang="en-US" dirty="0"/>
              <a:t> Author</a:t>
            </a:r>
            <a:r>
              <a:rPr lang="en-US" dirty="0" smtClean="0"/>
              <a:t> </a:t>
            </a:r>
            <a:r>
              <a:rPr lang="en-US" dirty="0"/>
              <a:t>.java</a:t>
            </a:r>
          </a:p>
        </p:txBody>
      </p:sp>
      <p:grpSp>
        <p:nvGrpSpPr>
          <p:cNvPr id="6" name="Group 5"/>
          <p:cNvGrpSpPr/>
          <p:nvPr/>
        </p:nvGrpSpPr>
        <p:grpSpPr>
          <a:xfrm>
            <a:off x="431800" y="1001486"/>
            <a:ext cx="8547100" cy="5323114"/>
            <a:chOff x="431800" y="1001486"/>
            <a:chExt cx="8547100" cy="5323114"/>
          </a:xfrm>
        </p:grpSpPr>
        <p:sp>
          <p:nvSpPr>
            <p:cNvPr id="4" name="Rounded Rectangle 3"/>
            <p:cNvSpPr/>
            <p:nvPr/>
          </p:nvSpPr>
          <p:spPr>
            <a:xfrm>
              <a:off x="431800" y="1001486"/>
              <a:ext cx="8547100" cy="53231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52500" y="1231900"/>
              <a:ext cx="7669950" cy="3416320"/>
            </a:xfrm>
            <a:prstGeom prst="rect">
              <a:avLst/>
            </a:prstGeom>
            <a:noFill/>
          </p:spPr>
          <p:txBody>
            <a:bodyPr wrap="square" rtlCol="0">
              <a:spAutoFit/>
            </a:bodyPr>
            <a:lstStyle/>
            <a:p>
              <a:r>
                <a:rPr lang="en-US" dirty="0"/>
                <a:t>package </a:t>
              </a:r>
              <a:r>
                <a:rPr lang="en-US" dirty="0" err="1"/>
                <a:t>com.cg.bean</a:t>
              </a:r>
              <a:r>
                <a:rPr lang="en-US" dirty="0"/>
                <a:t>;</a:t>
              </a:r>
            </a:p>
            <a:p>
              <a:r>
                <a:rPr lang="en-US" dirty="0" smtClean="0"/>
                <a:t>import </a:t>
              </a:r>
              <a:r>
                <a:rPr lang="en-US" dirty="0" err="1"/>
                <a:t>javax.annotation</a:t>
              </a:r>
              <a:r>
                <a:rPr lang="en-US" dirty="0"/>
                <a:t>.*;</a:t>
              </a:r>
            </a:p>
            <a:p>
              <a:r>
                <a:rPr lang="en-US" dirty="0"/>
                <a:t>public class </a:t>
              </a:r>
              <a:r>
                <a:rPr lang="en-US" dirty="0" smtClean="0"/>
                <a:t>Author{</a:t>
              </a:r>
              <a:endParaRPr lang="en-US" dirty="0"/>
            </a:p>
            <a:p>
              <a:r>
                <a:rPr lang="en-US" dirty="0" smtClean="0"/>
                <a:t>      private </a:t>
              </a:r>
              <a:r>
                <a:rPr lang="en-US" dirty="0"/>
                <a:t>String </a:t>
              </a:r>
              <a:r>
                <a:rPr lang="en-US" dirty="0" err="1"/>
                <a:t>authorName</a:t>
              </a:r>
              <a:r>
                <a:rPr lang="en-US" dirty="0"/>
                <a:t>;</a:t>
              </a:r>
            </a:p>
            <a:p>
              <a:r>
                <a:rPr lang="en-US" dirty="0" smtClean="0"/>
                <a:t>      private </a:t>
              </a:r>
              <a:r>
                <a:rPr lang="en-US" dirty="0"/>
                <a:t>String address;</a:t>
              </a:r>
            </a:p>
            <a:p>
              <a:r>
                <a:rPr lang="en-US" dirty="0" smtClean="0"/>
                <a:t>      public </a:t>
              </a:r>
              <a:r>
                <a:rPr lang="en-US" dirty="0"/>
                <a:t>String </a:t>
              </a:r>
              <a:r>
                <a:rPr lang="en-US" dirty="0" err="1"/>
                <a:t>getAuthorName</a:t>
              </a:r>
              <a:r>
                <a:rPr lang="en-US" dirty="0"/>
                <a:t>() </a:t>
              </a:r>
              <a:r>
                <a:rPr lang="en-US" dirty="0" smtClean="0"/>
                <a:t>{return </a:t>
              </a:r>
              <a:r>
                <a:rPr lang="en-US" dirty="0" err="1"/>
                <a:t>authorName</a:t>
              </a:r>
              <a:r>
                <a:rPr lang="en-US" dirty="0" smtClean="0"/>
                <a:t>;}</a:t>
              </a:r>
              <a:endParaRPr lang="en-US" dirty="0"/>
            </a:p>
            <a:p>
              <a:r>
                <a:rPr lang="en-US" dirty="0" smtClean="0"/>
                <a:t>      public </a:t>
              </a:r>
              <a:r>
                <a:rPr lang="en-US" dirty="0"/>
                <a:t>void </a:t>
              </a:r>
              <a:r>
                <a:rPr lang="en-US" dirty="0" err="1"/>
                <a:t>setAuthorName</a:t>
              </a:r>
              <a:r>
                <a:rPr lang="en-US" dirty="0"/>
                <a:t>(String </a:t>
              </a:r>
              <a:r>
                <a:rPr lang="en-US" dirty="0" err="1"/>
                <a:t>authorName</a:t>
              </a:r>
              <a:r>
                <a:rPr lang="en-US" dirty="0"/>
                <a:t>) {</a:t>
              </a:r>
            </a:p>
            <a:p>
              <a:r>
                <a:rPr lang="en-US" dirty="0" smtClean="0"/>
                <a:t>        </a:t>
              </a:r>
              <a:r>
                <a:rPr lang="en-US" dirty="0" err="1" smtClean="0"/>
                <a:t>this.authorName</a:t>
              </a:r>
              <a:r>
                <a:rPr lang="en-US" dirty="0" smtClean="0"/>
                <a:t> </a:t>
              </a:r>
              <a:r>
                <a:rPr lang="en-US" dirty="0"/>
                <a:t>= </a:t>
              </a:r>
              <a:r>
                <a:rPr lang="en-US" dirty="0" err="1"/>
                <a:t>authorName</a:t>
              </a:r>
              <a:r>
                <a:rPr lang="en-US" dirty="0" smtClean="0"/>
                <a:t>; }</a:t>
              </a:r>
              <a:endParaRPr lang="en-US" dirty="0"/>
            </a:p>
            <a:p>
              <a:r>
                <a:rPr lang="en-US" dirty="0" smtClean="0"/>
                <a:t>       public </a:t>
              </a:r>
              <a:r>
                <a:rPr lang="en-US" dirty="0"/>
                <a:t>String </a:t>
              </a:r>
              <a:r>
                <a:rPr lang="en-US" dirty="0" err="1"/>
                <a:t>getAddress</a:t>
              </a:r>
              <a:r>
                <a:rPr lang="en-US" dirty="0"/>
                <a:t>() </a:t>
              </a:r>
              <a:r>
                <a:rPr lang="en-US" dirty="0" smtClean="0"/>
                <a:t>{return </a:t>
              </a:r>
              <a:r>
                <a:rPr lang="en-US" dirty="0"/>
                <a:t>address</a:t>
              </a:r>
              <a:r>
                <a:rPr lang="en-US" dirty="0" smtClean="0"/>
                <a:t>;}</a:t>
              </a:r>
              <a:endParaRPr lang="en-US" dirty="0"/>
            </a:p>
            <a:p>
              <a:r>
                <a:rPr lang="en-US" dirty="0" smtClean="0"/>
                <a:t>       public </a:t>
              </a:r>
              <a:r>
                <a:rPr lang="en-US" dirty="0"/>
                <a:t>void </a:t>
              </a:r>
              <a:r>
                <a:rPr lang="en-US" dirty="0" err="1"/>
                <a:t>setAddress</a:t>
              </a:r>
              <a:r>
                <a:rPr lang="en-US" dirty="0"/>
                <a:t>(String address) {</a:t>
              </a:r>
            </a:p>
            <a:p>
              <a:r>
                <a:rPr lang="en-US" dirty="0" smtClean="0"/>
                <a:t>                     </a:t>
              </a:r>
              <a:r>
                <a:rPr lang="en-US" dirty="0" err="1" smtClean="0"/>
                <a:t>this.address</a:t>
              </a:r>
              <a:r>
                <a:rPr lang="en-US" dirty="0" smtClean="0"/>
                <a:t> </a:t>
              </a:r>
              <a:r>
                <a:rPr lang="en-US" dirty="0"/>
                <a:t>= address;</a:t>
              </a:r>
            </a:p>
            <a:p>
              <a:r>
                <a:rPr lang="en-US" dirty="0"/>
                <a:t>}</a:t>
              </a:r>
            </a:p>
          </p:txBody>
        </p:sp>
      </p:grpSp>
    </p:spTree>
    <p:extLst>
      <p:ext uri="{BB962C8B-B14F-4D97-AF65-F5344CB8AC3E}">
        <p14:creationId xmlns:p14="http://schemas.microsoft.com/office/powerpoint/2010/main" val="4376181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01" y="418452"/>
            <a:ext cx="8312649" cy="583034"/>
          </a:xfrm>
        </p:spPr>
        <p:txBody>
          <a:bodyPr>
            <a:normAutofit/>
          </a:bodyPr>
          <a:lstStyle/>
          <a:p>
            <a:r>
              <a:rPr lang="en-US" dirty="0" smtClean="0"/>
              <a:t>3.3  </a:t>
            </a:r>
            <a:r>
              <a:rPr lang="en-US" dirty="0"/>
              <a:t>Example 	</a:t>
            </a:r>
            <a:r>
              <a:rPr lang="en-US" dirty="0" smtClean="0"/>
              <a:t>-</a:t>
            </a:r>
            <a:r>
              <a:rPr lang="en-US" dirty="0"/>
              <a:t> Author</a:t>
            </a:r>
            <a:r>
              <a:rPr lang="en-US" dirty="0" smtClean="0"/>
              <a:t> </a:t>
            </a:r>
            <a:r>
              <a:rPr lang="en-US" dirty="0"/>
              <a:t>.java</a:t>
            </a:r>
          </a:p>
        </p:txBody>
      </p:sp>
      <p:grpSp>
        <p:nvGrpSpPr>
          <p:cNvPr id="9" name="Group 8"/>
          <p:cNvGrpSpPr/>
          <p:nvPr/>
        </p:nvGrpSpPr>
        <p:grpSpPr>
          <a:xfrm>
            <a:off x="226825" y="838201"/>
            <a:ext cx="8478599" cy="6019799"/>
            <a:chOff x="226825" y="838201"/>
            <a:chExt cx="8478599" cy="6019799"/>
          </a:xfrm>
        </p:grpSpPr>
        <p:sp>
          <p:nvSpPr>
            <p:cNvPr id="5" name="Rounded Rectangle 4"/>
            <p:cNvSpPr/>
            <p:nvPr/>
          </p:nvSpPr>
          <p:spPr>
            <a:xfrm>
              <a:off x="226825" y="838201"/>
              <a:ext cx="8478599" cy="60197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189850" y="1001486"/>
              <a:ext cx="7407200" cy="5632311"/>
            </a:xfrm>
            <a:prstGeom prst="rect">
              <a:avLst/>
            </a:prstGeom>
            <a:noFill/>
          </p:spPr>
          <p:txBody>
            <a:bodyPr wrap="square" rtlCol="0">
              <a:spAutoFit/>
            </a:bodyPr>
            <a:lstStyle/>
            <a:p>
              <a:r>
                <a:rPr lang="en-US" dirty="0" smtClean="0"/>
                <a:t>public </a:t>
              </a:r>
              <a:r>
                <a:rPr lang="en-US" dirty="0"/>
                <a:t>Author(String </a:t>
              </a:r>
              <a:r>
                <a:rPr lang="en-US" dirty="0" err="1"/>
                <a:t>authorName</a:t>
              </a:r>
              <a:r>
                <a:rPr lang="en-US" dirty="0"/>
                <a:t>, String address) </a:t>
              </a:r>
            </a:p>
            <a:p>
              <a:r>
                <a:rPr lang="en-US" dirty="0"/>
                <a:t>{</a:t>
              </a:r>
            </a:p>
            <a:p>
              <a:r>
                <a:rPr lang="en-US" dirty="0" smtClean="0"/>
                <a:t>        super</a:t>
              </a:r>
              <a:r>
                <a:rPr lang="en-US" dirty="0"/>
                <a:t>();</a:t>
              </a:r>
            </a:p>
            <a:p>
              <a:r>
                <a:rPr lang="en-US" dirty="0" smtClean="0"/>
                <a:t>        </a:t>
              </a:r>
              <a:r>
                <a:rPr lang="en-US" dirty="0" err="1" smtClean="0"/>
                <a:t>this.authorName</a:t>
              </a:r>
              <a:r>
                <a:rPr lang="en-US" dirty="0" smtClean="0"/>
                <a:t> </a:t>
              </a:r>
              <a:r>
                <a:rPr lang="en-US" dirty="0"/>
                <a:t>= </a:t>
              </a:r>
              <a:r>
                <a:rPr lang="en-US" dirty="0" err="1"/>
                <a:t>authorName</a:t>
              </a:r>
              <a:r>
                <a:rPr lang="en-US" dirty="0"/>
                <a:t>;</a:t>
              </a:r>
            </a:p>
            <a:p>
              <a:r>
                <a:rPr lang="en-US" dirty="0" smtClean="0"/>
                <a:t>        </a:t>
              </a:r>
              <a:r>
                <a:rPr lang="en-US" dirty="0" err="1" smtClean="0"/>
                <a:t>this.address</a:t>
              </a:r>
              <a:r>
                <a:rPr lang="en-US" dirty="0" smtClean="0"/>
                <a:t> </a:t>
              </a:r>
              <a:r>
                <a:rPr lang="en-US" dirty="0"/>
                <a:t>= address;</a:t>
              </a:r>
            </a:p>
            <a:p>
              <a:r>
                <a:rPr lang="en-US" dirty="0"/>
                <a:t>}</a:t>
              </a:r>
            </a:p>
            <a:p>
              <a:r>
                <a:rPr lang="en-US" dirty="0"/>
                <a:t>@Override</a:t>
              </a:r>
            </a:p>
            <a:p>
              <a:r>
                <a:rPr lang="en-US" dirty="0"/>
                <a:t>public String </a:t>
              </a:r>
              <a:r>
                <a:rPr lang="en-US" dirty="0" err="1"/>
                <a:t>toString</a:t>
              </a:r>
              <a:r>
                <a:rPr lang="en-US" dirty="0"/>
                <a:t>() {</a:t>
              </a:r>
            </a:p>
            <a:p>
              <a:r>
                <a:rPr lang="en-US" dirty="0"/>
                <a:t>return "Author [</a:t>
              </a:r>
              <a:r>
                <a:rPr lang="en-US" dirty="0" err="1"/>
                <a:t>authorName</a:t>
              </a:r>
              <a:r>
                <a:rPr lang="en-US" dirty="0"/>
                <a:t>=" + </a:t>
              </a:r>
              <a:r>
                <a:rPr lang="en-US" dirty="0" err="1"/>
                <a:t>authorName</a:t>
              </a:r>
              <a:r>
                <a:rPr lang="en-US" dirty="0"/>
                <a:t> + ", address=" + </a:t>
              </a:r>
              <a:r>
                <a:rPr lang="en-US" dirty="0" smtClean="0"/>
                <a:t>address+ "]";}</a:t>
              </a:r>
              <a:endParaRPr lang="en-US" dirty="0"/>
            </a:p>
            <a:p>
              <a:r>
                <a:rPr lang="en-US" dirty="0"/>
                <a:t>@</a:t>
              </a:r>
              <a:r>
                <a:rPr lang="en-US" dirty="0" err="1" smtClean="0">
                  <a:solidFill>
                    <a:srgbClr val="00B0F0"/>
                  </a:solidFill>
                </a:rPr>
                <a:t>PostConstruct</a:t>
              </a:r>
              <a:endParaRPr lang="en-US" dirty="0" smtClean="0">
                <a:solidFill>
                  <a:srgbClr val="00B0F0"/>
                </a:solidFill>
              </a:endParaRPr>
            </a:p>
            <a:p>
              <a:r>
                <a:rPr lang="en-US" dirty="0" smtClean="0"/>
                <a:t>    </a:t>
              </a:r>
              <a:r>
                <a:rPr lang="en-US" dirty="0"/>
                <a:t>public void </a:t>
              </a:r>
              <a:r>
                <a:rPr lang="en-US" dirty="0" err="1"/>
                <a:t>customAuthorInit</a:t>
              </a:r>
              <a:r>
                <a:rPr lang="en-US" dirty="0"/>
                <a:t>() </a:t>
              </a:r>
            </a:p>
            <a:p>
              <a:r>
                <a:rPr lang="en-US" dirty="0"/>
                <a:t>    </a:t>
              </a:r>
              <a:r>
                <a:rPr lang="en-US" dirty="0" smtClean="0"/>
                <a:t>{    </a:t>
              </a:r>
            </a:p>
            <a:p>
              <a:r>
                <a:rPr lang="en-US" dirty="0"/>
                <a:t> </a:t>
              </a:r>
              <a:r>
                <a:rPr lang="en-US" dirty="0" smtClean="0"/>
                <a:t>       </a:t>
              </a:r>
              <a:r>
                <a:rPr lang="en-US" dirty="0" err="1"/>
                <a:t>System.out.println</a:t>
              </a:r>
              <a:r>
                <a:rPr lang="en-US" dirty="0"/>
                <a:t>("Method </a:t>
              </a:r>
              <a:r>
                <a:rPr lang="en-US" dirty="0" err="1"/>
                <a:t>customAuthorInit</a:t>
              </a:r>
              <a:r>
                <a:rPr lang="en-US" dirty="0"/>
                <a:t>() invoked</a:t>
              </a:r>
              <a:r>
                <a:rPr lang="en-US" dirty="0" smtClean="0"/>
                <a:t>...");         }    </a:t>
              </a:r>
            </a:p>
            <a:p>
              <a:r>
                <a:rPr lang="en-US" dirty="0" smtClean="0">
                  <a:solidFill>
                    <a:srgbClr val="00B0F0"/>
                  </a:solidFill>
                </a:rPr>
                <a:t>@</a:t>
              </a:r>
              <a:r>
                <a:rPr lang="en-US" dirty="0" err="1">
                  <a:solidFill>
                    <a:srgbClr val="00B0F0"/>
                  </a:solidFill>
                </a:rPr>
                <a:t>PreDestroy</a:t>
              </a:r>
              <a:endParaRPr lang="en-US" dirty="0">
                <a:solidFill>
                  <a:srgbClr val="00B0F0"/>
                </a:solidFill>
              </a:endParaRPr>
            </a:p>
            <a:p>
              <a:r>
                <a:rPr lang="en-US" dirty="0"/>
                <a:t>    public void </a:t>
              </a:r>
              <a:r>
                <a:rPr lang="en-US" dirty="0" err="1"/>
                <a:t>customAuthorDestroy</a:t>
              </a:r>
              <a:r>
                <a:rPr lang="en-US" dirty="0"/>
                <a:t>() </a:t>
              </a:r>
            </a:p>
            <a:p>
              <a:r>
                <a:rPr lang="en-US" dirty="0"/>
                <a:t>    </a:t>
              </a:r>
              <a:r>
                <a:rPr lang="en-US" dirty="0" smtClean="0"/>
                <a:t>{  </a:t>
              </a:r>
              <a:r>
                <a:rPr lang="en-US" dirty="0" err="1"/>
                <a:t>System.out.println</a:t>
              </a:r>
              <a:r>
                <a:rPr lang="en-US" dirty="0"/>
                <a:t>("Method </a:t>
              </a:r>
              <a:r>
                <a:rPr lang="en-US" dirty="0" err="1"/>
                <a:t>customAuthorDestroy</a:t>
              </a:r>
              <a:r>
                <a:rPr lang="en-US" dirty="0"/>
                <a:t>() invoked</a:t>
              </a:r>
              <a:r>
                <a:rPr lang="en-US" dirty="0" smtClean="0"/>
                <a:t>...");  }}</a:t>
              </a:r>
            </a:p>
            <a:p>
              <a:endParaRPr lang="en-US" dirty="0"/>
            </a:p>
          </p:txBody>
        </p:sp>
      </p:grpSp>
    </p:spTree>
    <p:extLst>
      <p:ext uri="{BB962C8B-B14F-4D97-AF65-F5344CB8AC3E}">
        <p14:creationId xmlns:p14="http://schemas.microsoft.com/office/powerpoint/2010/main" val="73024595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CC805206-9B32-4576-8949-3A9309D69F86}" vid="{BACD15C4-3CDE-49E0-B618-F38C8C25887C}"/>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CC805206-9B32-4576-8949-3A9309D69F86}" vid="{8138A543-31FE-4AA0-98E1-E37B40C08618}"/>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CC805206-9B32-4576-8949-3A9309D69F86}" vid="{46375E02-BF1E-402B-AB89-81E97C5DF74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ategory xmlns="f9b258c7-9c72-463b-80f6-91d061ebb25d">Module Artifact</Category>
    <Material_x0020_Type xmlns="f9b258c7-9c72-463b-80f6-91d061ebb25d">Class book</Material_x0020_Type>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9F73D7-0E33-4C7C-8E44-35B277949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b258c7-9c72-463b-80f6-91d061ebb25d"/>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C1830C8-F522-4AF4-83DD-915E4EE23EB4}">
  <ds:schemaRefs>
    <ds:schemaRef ds:uri="http://purl.org/dc/elements/1.1/"/>
    <ds:schemaRef ds:uri="http://schemas.microsoft.com/sharepoint/v3/fields"/>
    <ds:schemaRef ds:uri="http://www.w3.org/XML/1998/namespace"/>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f9b258c7-9c72-463b-80f6-91d061ebb25d"/>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1B673CDC-8BE6-4391-ABD9-A817C61AB8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5034</TotalTime>
  <Words>834</Words>
  <Application>Microsoft Office PowerPoint</Application>
  <PresentationFormat>On-screen Show (4:3)</PresentationFormat>
  <Paragraphs>240</Paragraphs>
  <Slides>17</Slides>
  <Notes>11</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17</vt:i4>
      </vt:variant>
    </vt:vector>
  </HeadingPairs>
  <TitlesOfParts>
    <vt:vector size="27" baseType="lpstr">
      <vt:lpstr>Verdana</vt:lpstr>
      <vt:lpstr>Candara</vt:lpstr>
      <vt:lpstr>Arial</vt:lpstr>
      <vt:lpstr>Wingdings</vt:lpstr>
      <vt:lpstr>Calibri</vt:lpstr>
      <vt:lpstr>Georgia</vt:lpstr>
      <vt:lpstr>Section slides</vt:lpstr>
      <vt:lpstr>Content Layouts</vt:lpstr>
      <vt:lpstr>Content and Image Layouts</vt:lpstr>
      <vt:lpstr>think-cell Slide</vt:lpstr>
      <vt:lpstr>     Basic Spring 5.0</vt:lpstr>
      <vt:lpstr>Lesson Objectives</vt:lpstr>
      <vt:lpstr>3.1 Develop Spring Application Using Java Base Configuration</vt:lpstr>
      <vt:lpstr> 3.1    Example  -  MyBookConfig .java </vt:lpstr>
      <vt:lpstr>   3.1   Example -MyBookConfig .java</vt:lpstr>
      <vt:lpstr>3.2 Java Configuration Class </vt:lpstr>
      <vt:lpstr>3.3:Implementing Bean Lifecycle Callbacks And Bean Scope </vt:lpstr>
      <vt:lpstr>3.3  Example - Author .java</vt:lpstr>
      <vt:lpstr>3.3  Example  - Author .java</vt:lpstr>
      <vt:lpstr>3.3  Example  - Book .java</vt:lpstr>
      <vt:lpstr>3.3  Example  - Book .java</vt:lpstr>
      <vt:lpstr>3.3  Example - Book .java</vt:lpstr>
      <vt:lpstr>3.4 Registering Configuration Using AnnotationConfigApplicationContext  -BookClient.java</vt:lpstr>
      <vt:lpstr>  </vt:lpstr>
      <vt:lpstr>3.4 Registering Configuration Using Boot  -  BookClient.java</vt:lpstr>
      <vt:lpstr>Lesson Summary</vt:lpstr>
      <vt:lpstr>Review Questions</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Thorat, Bharati</cp:lastModifiedBy>
  <cp:revision>297</cp:revision>
  <dcterms:created xsi:type="dcterms:W3CDTF">2012-05-18T02:59:15Z</dcterms:created>
  <dcterms:modified xsi:type="dcterms:W3CDTF">2018-05-18T05:03:39Z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ies>
</file>